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handoutMasterIdLst>
    <p:handoutMasterId r:id="rId62"/>
  </p:handoutMasterIdLst>
  <p:sldIdLst>
    <p:sldId id="261" r:id="rId2"/>
    <p:sldId id="286" r:id="rId3"/>
    <p:sldId id="293" r:id="rId4"/>
    <p:sldId id="294" r:id="rId5"/>
    <p:sldId id="295" r:id="rId6"/>
    <p:sldId id="296" r:id="rId7"/>
    <p:sldId id="331" r:id="rId8"/>
    <p:sldId id="292" r:id="rId9"/>
    <p:sldId id="284" r:id="rId10"/>
    <p:sldId id="298" r:id="rId11"/>
    <p:sldId id="299" r:id="rId12"/>
    <p:sldId id="287" r:id="rId13"/>
    <p:sldId id="288" r:id="rId14"/>
    <p:sldId id="302" r:id="rId15"/>
    <p:sldId id="303" r:id="rId16"/>
    <p:sldId id="304" r:id="rId17"/>
    <p:sldId id="305" r:id="rId18"/>
    <p:sldId id="306" r:id="rId19"/>
    <p:sldId id="307" r:id="rId20"/>
    <p:sldId id="275" r:id="rId21"/>
    <p:sldId id="262" r:id="rId22"/>
    <p:sldId id="274" r:id="rId23"/>
    <p:sldId id="276" r:id="rId24"/>
    <p:sldId id="335" r:id="rId25"/>
    <p:sldId id="336" r:id="rId26"/>
    <p:sldId id="260" r:id="rId27"/>
    <p:sldId id="337" r:id="rId28"/>
    <p:sldId id="334" r:id="rId29"/>
    <p:sldId id="278" r:id="rId30"/>
    <p:sldId id="256" r:id="rId31"/>
    <p:sldId id="263" r:id="rId32"/>
    <p:sldId id="300" r:id="rId33"/>
    <p:sldId id="319" r:id="rId34"/>
    <p:sldId id="322" r:id="rId35"/>
    <p:sldId id="279" r:id="rId36"/>
    <p:sldId id="290" r:id="rId37"/>
    <p:sldId id="309" r:id="rId38"/>
    <p:sldId id="308" r:id="rId39"/>
    <p:sldId id="338" r:id="rId40"/>
    <p:sldId id="265" r:id="rId41"/>
    <p:sldId id="280" r:id="rId42"/>
    <p:sldId id="310" r:id="rId43"/>
    <p:sldId id="311" r:id="rId44"/>
    <p:sldId id="281" r:id="rId45"/>
    <p:sldId id="312" r:id="rId46"/>
    <p:sldId id="324" r:id="rId47"/>
    <p:sldId id="282" r:id="rId48"/>
    <p:sldId id="313" r:id="rId49"/>
    <p:sldId id="314" r:id="rId50"/>
    <p:sldId id="315" r:id="rId51"/>
    <p:sldId id="316" r:id="rId52"/>
    <p:sldId id="317" r:id="rId53"/>
    <p:sldId id="318" r:id="rId54"/>
    <p:sldId id="325" r:id="rId55"/>
    <p:sldId id="327" r:id="rId56"/>
    <p:sldId id="328" r:id="rId57"/>
    <p:sldId id="329" r:id="rId58"/>
    <p:sldId id="330" r:id="rId59"/>
    <p:sldId id="323" r:id="rId60"/>
  </p:sldIdLst>
  <p:sldSz cx="9144000" cy="6858000" type="screen4x3"/>
  <p:notesSz cx="9296400" cy="7010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1B59"/>
    <a:srgbClr val="422100"/>
    <a:srgbClr val="5C2E00"/>
    <a:srgbClr val="785028"/>
    <a:srgbClr val="895B2D"/>
    <a:srgbClr val="6543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090" autoAdjust="0"/>
    <p:restoredTop sz="94660"/>
  </p:normalViewPr>
  <p:slideViewPr>
    <p:cSldViewPr>
      <p:cViewPr varScale="1">
        <p:scale>
          <a:sx n="121" d="100"/>
          <a:sy n="121" d="100"/>
        </p:scale>
        <p:origin x="85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embeddings/oleObject2.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2700823192555478"/>
          <c:y val="0.20689778361038202"/>
          <c:w val="0.65299546647578144"/>
          <c:h val="0.64545116063016073"/>
        </c:manualLayout>
      </c:layout>
      <c:lineChart>
        <c:grouping val="standard"/>
        <c:varyColors val="0"/>
        <c:ser>
          <c:idx val="1"/>
          <c:order val="0"/>
          <c:tx>
            <c:strRef>
              <c:f>Presidential_OffYear_combined!$C$3</c:f>
              <c:strCache>
                <c:ptCount val="1"/>
                <c:pt idx="0">
                  <c:v>Presidential Election</c:v>
                </c:pt>
              </c:strCache>
            </c:strRef>
          </c:tx>
          <c:spPr>
            <a:ln w="63500" cap="rnd">
              <a:solidFill>
                <a:srgbClr val="FF0000"/>
              </a:solidFill>
              <a:round/>
            </a:ln>
            <a:effectLst/>
          </c:spPr>
          <c:marker>
            <c:symbol val="none"/>
          </c:marker>
          <c:cat>
            <c:numRef>
              <c:f>Presidential_OffYear_combined!$B$4:$B$36</c:f>
              <c:numCache>
                <c:formatCode>General</c:formatCode>
                <c:ptCount val="33"/>
                <c:pt idx="0">
                  <c:v>1948</c:v>
                </c:pt>
                <c:pt idx="1">
                  <c:v>1950</c:v>
                </c:pt>
                <c:pt idx="2">
                  <c:v>1952</c:v>
                </c:pt>
                <c:pt idx="3">
                  <c:v>1954</c:v>
                </c:pt>
                <c:pt idx="4">
                  <c:v>1956</c:v>
                </c:pt>
                <c:pt idx="5">
                  <c:v>1958</c:v>
                </c:pt>
                <c:pt idx="6">
                  <c:v>1960</c:v>
                </c:pt>
                <c:pt idx="7">
                  <c:v>1962</c:v>
                </c:pt>
                <c:pt idx="8">
                  <c:v>1964</c:v>
                </c:pt>
                <c:pt idx="9">
                  <c:v>1966</c:v>
                </c:pt>
                <c:pt idx="10">
                  <c:v>1968</c:v>
                </c:pt>
                <c:pt idx="11">
                  <c:v>1970</c:v>
                </c:pt>
                <c:pt idx="12">
                  <c:v>1972</c:v>
                </c:pt>
                <c:pt idx="13">
                  <c:v>1974</c:v>
                </c:pt>
                <c:pt idx="14">
                  <c:v>1976</c:v>
                </c:pt>
                <c:pt idx="15">
                  <c:v>1978</c:v>
                </c:pt>
                <c:pt idx="16">
                  <c:v>1980</c:v>
                </c:pt>
                <c:pt idx="17">
                  <c:v>1982</c:v>
                </c:pt>
                <c:pt idx="18">
                  <c:v>1984</c:v>
                </c:pt>
                <c:pt idx="19">
                  <c:v>1986</c:v>
                </c:pt>
                <c:pt idx="20">
                  <c:v>1988</c:v>
                </c:pt>
                <c:pt idx="21">
                  <c:v>1990</c:v>
                </c:pt>
                <c:pt idx="22">
                  <c:v>1992</c:v>
                </c:pt>
                <c:pt idx="23">
                  <c:v>1994</c:v>
                </c:pt>
                <c:pt idx="24">
                  <c:v>1996</c:v>
                </c:pt>
                <c:pt idx="25">
                  <c:v>1998</c:v>
                </c:pt>
                <c:pt idx="26">
                  <c:v>2000</c:v>
                </c:pt>
                <c:pt idx="27">
                  <c:v>2002</c:v>
                </c:pt>
                <c:pt idx="28">
                  <c:v>2004</c:v>
                </c:pt>
                <c:pt idx="29">
                  <c:v>2006</c:v>
                </c:pt>
                <c:pt idx="30">
                  <c:v>2008</c:v>
                </c:pt>
                <c:pt idx="31">
                  <c:v>2010</c:v>
                </c:pt>
                <c:pt idx="32">
                  <c:v>2012</c:v>
                </c:pt>
              </c:numCache>
            </c:numRef>
          </c:cat>
          <c:val>
            <c:numRef>
              <c:f>Presidential_OffYear_combined!$C$4:$C$36</c:f>
              <c:numCache>
                <c:formatCode>0.0%</c:formatCode>
                <c:ptCount val="33"/>
                <c:pt idx="0">
                  <c:v>0.51100000000000001</c:v>
                </c:pt>
                <c:pt idx="1">
                  <c:v>0.5635</c:v>
                </c:pt>
                <c:pt idx="2">
                  <c:v>0.61599999999999999</c:v>
                </c:pt>
                <c:pt idx="3">
                  <c:v>0.60450000000000004</c:v>
                </c:pt>
                <c:pt idx="4">
                  <c:v>0.59299999999999997</c:v>
                </c:pt>
                <c:pt idx="5">
                  <c:v>0.61050000000000004</c:v>
                </c:pt>
                <c:pt idx="6">
                  <c:v>0.628</c:v>
                </c:pt>
                <c:pt idx="7">
                  <c:v>0.62349999999999994</c:v>
                </c:pt>
                <c:pt idx="8">
                  <c:v>0.61899999999999999</c:v>
                </c:pt>
                <c:pt idx="9">
                  <c:v>0.61399999999999999</c:v>
                </c:pt>
                <c:pt idx="10">
                  <c:v>0.60899999999999999</c:v>
                </c:pt>
                <c:pt idx="11">
                  <c:v>0.58050000000000002</c:v>
                </c:pt>
                <c:pt idx="12">
                  <c:v>0.55200000000000005</c:v>
                </c:pt>
                <c:pt idx="13">
                  <c:v>0.54350000000000009</c:v>
                </c:pt>
                <c:pt idx="14">
                  <c:v>0.53500000000000003</c:v>
                </c:pt>
                <c:pt idx="15">
                  <c:v>0.53150000000000008</c:v>
                </c:pt>
                <c:pt idx="16">
                  <c:v>0.52800000000000002</c:v>
                </c:pt>
                <c:pt idx="17">
                  <c:v>0.53025158152169505</c:v>
                </c:pt>
                <c:pt idx="18">
                  <c:v>0.53250316304339007</c:v>
                </c:pt>
                <c:pt idx="19">
                  <c:v>0.51794691148437133</c:v>
                </c:pt>
                <c:pt idx="20">
                  <c:v>0.50339065992535248</c:v>
                </c:pt>
                <c:pt idx="21">
                  <c:v>0.52532540559779051</c:v>
                </c:pt>
                <c:pt idx="22">
                  <c:v>0.54726015127022842</c:v>
                </c:pt>
                <c:pt idx="23">
                  <c:v>0.5142682619450567</c:v>
                </c:pt>
                <c:pt idx="24">
                  <c:v>0.48127637261988504</c:v>
                </c:pt>
                <c:pt idx="25">
                  <c:v>0.49067471579623534</c:v>
                </c:pt>
                <c:pt idx="26">
                  <c:v>0.50007305897258569</c:v>
                </c:pt>
                <c:pt idx="27">
                  <c:v>0.52696799792201454</c:v>
                </c:pt>
                <c:pt idx="28">
                  <c:v>0.55386293687144339</c:v>
                </c:pt>
                <c:pt idx="29">
                  <c:v>0.56129837723797027</c:v>
                </c:pt>
                <c:pt idx="30">
                  <c:v>0.56873381760449715</c:v>
                </c:pt>
                <c:pt idx="31">
                  <c:v>0.55222533279753439</c:v>
                </c:pt>
                <c:pt idx="32">
                  <c:v>0.53571684799057173</c:v>
                </c:pt>
              </c:numCache>
            </c:numRef>
          </c:val>
          <c:smooth val="0"/>
          <c:extLst>
            <c:ext xmlns:c16="http://schemas.microsoft.com/office/drawing/2014/chart" uri="{C3380CC4-5D6E-409C-BE32-E72D297353CC}">
              <c16:uniqueId val="{00000000-DA59-4438-976B-57BDC9C0CC93}"/>
            </c:ext>
          </c:extLst>
        </c:ser>
        <c:ser>
          <c:idx val="0"/>
          <c:order val="1"/>
          <c:tx>
            <c:strRef>
              <c:f>Presidential_OffYear_combined!$D$3</c:f>
              <c:strCache>
                <c:ptCount val="1"/>
                <c:pt idx="0">
                  <c:v>Off-year congressional election</c:v>
                </c:pt>
              </c:strCache>
            </c:strRef>
          </c:tx>
          <c:spPr>
            <a:ln w="63500">
              <a:solidFill>
                <a:srgbClr val="BBE0E3">
                  <a:lumMod val="50000"/>
                </a:srgbClr>
              </a:solidFill>
              <a:prstDash val="solid"/>
            </a:ln>
          </c:spPr>
          <c:marker>
            <c:symbol val="none"/>
          </c:marker>
          <c:val>
            <c:numRef>
              <c:f>Presidential_OffYear_combined!$D$4:$D$36</c:f>
              <c:numCache>
                <c:formatCode>0.0%</c:formatCode>
                <c:ptCount val="33"/>
                <c:pt idx="1">
                  <c:v>0.42799999999999999</c:v>
                </c:pt>
                <c:pt idx="2">
                  <c:v>0.42899999999999999</c:v>
                </c:pt>
                <c:pt idx="3">
                  <c:v>0.43</c:v>
                </c:pt>
                <c:pt idx="4">
                  <c:v>0.4365</c:v>
                </c:pt>
                <c:pt idx="5">
                  <c:v>0.443</c:v>
                </c:pt>
                <c:pt idx="6">
                  <c:v>0.45650000000000002</c:v>
                </c:pt>
                <c:pt idx="7">
                  <c:v>0.47</c:v>
                </c:pt>
                <c:pt idx="8">
                  <c:v>0.47599999999999998</c:v>
                </c:pt>
                <c:pt idx="9">
                  <c:v>0.48199999999999998</c:v>
                </c:pt>
                <c:pt idx="10">
                  <c:v>0.47399999999999998</c:v>
                </c:pt>
                <c:pt idx="11">
                  <c:v>0.46600000000000003</c:v>
                </c:pt>
                <c:pt idx="12">
                  <c:v>0.42400000000000004</c:v>
                </c:pt>
                <c:pt idx="13">
                  <c:v>0.38200000000000001</c:v>
                </c:pt>
                <c:pt idx="14">
                  <c:v>0.3805</c:v>
                </c:pt>
                <c:pt idx="15">
                  <c:v>0.379</c:v>
                </c:pt>
                <c:pt idx="16">
                  <c:v>0.39250000000000002</c:v>
                </c:pt>
                <c:pt idx="17">
                  <c:v>0.40600000000000003</c:v>
                </c:pt>
                <c:pt idx="18">
                  <c:v>0.38563904255300618</c:v>
                </c:pt>
                <c:pt idx="19">
                  <c:v>0.36527808510601234</c:v>
                </c:pt>
                <c:pt idx="20">
                  <c:v>0.36490056888040739</c:v>
                </c:pt>
                <c:pt idx="21">
                  <c:v>0.36452305265480245</c:v>
                </c:pt>
                <c:pt idx="22">
                  <c:v>0.37458584946134144</c:v>
                </c:pt>
                <c:pt idx="23">
                  <c:v>0.38464864626788048</c:v>
                </c:pt>
                <c:pt idx="24">
                  <c:v>0.36897396465573984</c:v>
                </c:pt>
                <c:pt idx="25">
                  <c:v>0.3532992830435992</c:v>
                </c:pt>
                <c:pt idx="26">
                  <c:v>0.35808356470508074</c:v>
                </c:pt>
                <c:pt idx="27">
                  <c:v>0.36286784636656233</c:v>
                </c:pt>
                <c:pt idx="28">
                  <c:v>0.36728984167691314</c:v>
                </c:pt>
                <c:pt idx="29">
                  <c:v>0.37171183698726401</c:v>
                </c:pt>
                <c:pt idx="30">
                  <c:v>0.37460760827076639</c:v>
                </c:pt>
                <c:pt idx="31">
                  <c:v>0.37750337955426877</c:v>
                </c:pt>
              </c:numCache>
            </c:numRef>
          </c:val>
          <c:smooth val="0"/>
          <c:extLst>
            <c:ext xmlns:c16="http://schemas.microsoft.com/office/drawing/2014/chart" uri="{C3380CC4-5D6E-409C-BE32-E72D297353CC}">
              <c16:uniqueId val="{00000001-DA59-4438-976B-57BDC9C0CC93}"/>
            </c:ext>
          </c:extLst>
        </c:ser>
        <c:dLbls>
          <c:showLegendKey val="0"/>
          <c:showVal val="0"/>
          <c:showCatName val="0"/>
          <c:showSerName val="0"/>
          <c:showPercent val="0"/>
          <c:showBubbleSize val="0"/>
        </c:dLbls>
        <c:smooth val="0"/>
        <c:axId val="105501440"/>
        <c:axId val="105502976"/>
      </c:lineChart>
      <c:catAx>
        <c:axId val="105501440"/>
        <c:scaling>
          <c:orientation val="minMax"/>
        </c:scaling>
        <c:delete val="0"/>
        <c:axPos val="b"/>
        <c:numFmt formatCode="General" sourceLinked="1"/>
        <c:majorTickMark val="none"/>
        <c:minorTickMark val="out"/>
        <c:tickLblPos val="nextTo"/>
        <c:spPr>
          <a:noFill/>
          <a:ln w="9525" cap="flat" cmpd="sng" algn="ctr">
            <a:solidFill>
              <a:sysClr val="windowText" lastClr="000000">
                <a:lumMod val="50000"/>
                <a:lumOff val="50000"/>
              </a:sysClr>
            </a:solidFill>
            <a:round/>
          </a:ln>
          <a:effectLst/>
        </c:spPr>
        <c:txPr>
          <a:bodyPr rot="0" vert="horz"/>
          <a:lstStyle/>
          <a:p>
            <a:pPr algn="ctr">
              <a:defRPr/>
            </a:pPr>
            <a:endParaRPr lang="en-US"/>
          </a:p>
        </c:txPr>
        <c:crossAx val="105502976"/>
        <c:crosses val="autoZero"/>
        <c:auto val="1"/>
        <c:lblAlgn val="ctr"/>
        <c:lblOffset val="100"/>
        <c:tickLblSkip val="4"/>
        <c:noMultiLvlLbl val="0"/>
      </c:catAx>
      <c:valAx>
        <c:axId val="105502976"/>
        <c:scaling>
          <c:orientation val="minMax"/>
          <c:max val="0.70000000000000007"/>
          <c:min val="0.25"/>
        </c:scaling>
        <c:delete val="0"/>
        <c:axPos val="l"/>
        <c:majorGridlines>
          <c:spPr>
            <a:ln w="9525" cap="flat" cmpd="sng" algn="ctr">
              <a:solidFill>
                <a:schemeClr val="bg1">
                  <a:lumMod val="65000"/>
                </a:schemeClr>
              </a:solidFill>
              <a:round/>
            </a:ln>
            <a:effectLst/>
          </c:spPr>
        </c:majorGridlines>
        <c:title>
          <c:tx>
            <c:rich>
              <a:bodyPr rot="-5400000" vert="horz"/>
              <a:lstStyle/>
              <a:p>
                <a:pPr algn="ctr" rtl="0">
                  <a:defRPr/>
                </a:pPr>
                <a:r>
                  <a:rPr lang="en-US"/>
                  <a:t>Turnout rate (% of voting age population)</a:t>
                </a:r>
              </a:p>
            </c:rich>
          </c:tx>
          <c:layout>
            <c:manualLayout>
              <c:xMode val="edge"/>
              <c:yMode val="edge"/>
              <c:x val="3.2593653066094014E-4"/>
              <c:y val="0.15240740740740741"/>
            </c:manualLayout>
          </c:layout>
          <c:overlay val="0"/>
          <c:spPr>
            <a:noFill/>
            <a:ln>
              <a:noFill/>
            </a:ln>
            <a:effectLst/>
          </c:spPr>
        </c:title>
        <c:numFmt formatCode="0%" sourceLinked="0"/>
        <c:majorTickMark val="none"/>
        <c:minorTickMark val="none"/>
        <c:tickLblPos val="nextTo"/>
        <c:spPr>
          <a:noFill/>
          <a:ln>
            <a:noFill/>
          </a:ln>
          <a:effectLst/>
        </c:spPr>
        <c:txPr>
          <a:bodyPr rot="-60000000" vert="horz"/>
          <a:lstStyle/>
          <a:p>
            <a:pPr algn="ctr">
              <a:defRPr/>
            </a:pPr>
            <a:endParaRPr lang="en-US"/>
          </a:p>
        </c:txPr>
        <c:crossAx val="105501440"/>
        <c:crosses val="autoZero"/>
        <c:crossBetween val="between"/>
      </c:valAx>
      <c:spPr>
        <a:noFill/>
        <a:ln w="12700">
          <a:solidFill>
            <a:sysClr val="windowText" lastClr="000000"/>
          </a:solidFill>
        </a:ln>
        <a:effectLst/>
      </c:spPr>
    </c:plotArea>
    <c:legend>
      <c:legendPos val="r"/>
      <c:layout>
        <c:manualLayout>
          <c:xMode val="edge"/>
          <c:yMode val="edge"/>
          <c:x val="0.27043235504652829"/>
          <c:y val="2.9556250780192354E-2"/>
          <c:w val="0.60652767835838706"/>
          <c:h val="0.13011484785323227"/>
        </c:manualLayout>
      </c:layout>
      <c:overlay val="0"/>
      <c:spPr>
        <a:ln>
          <a:solidFill>
            <a:sysClr val="windowText" lastClr="000000"/>
          </a:solidFill>
        </a:ln>
      </c:spPr>
    </c:legend>
    <c:plotVisOnly val="1"/>
    <c:dispBlanksAs val="gap"/>
    <c:showDLblsOverMax val="0"/>
  </c:chart>
  <c:spPr>
    <a:solidFill>
      <a:schemeClr val="bg1"/>
    </a:solidFill>
    <a:ln w="9525" cap="flat" cmpd="sng" algn="ctr">
      <a:noFill/>
      <a:round/>
    </a:ln>
    <a:effectLst/>
  </c:spPr>
  <c:txPr>
    <a:bodyPr/>
    <a:lstStyle/>
    <a:p>
      <a:pPr>
        <a:defRPr sz="1800" b="1"/>
      </a:pPr>
      <a:endParaRPr lang="en-US"/>
    </a:p>
  </c:txPr>
  <c:externalData r:id="rId2">
    <c:autoUpdate val="0"/>
  </c:externalData>
  <c:userShapes r:id="rId3"/>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drawing1.xml><?xml version="1.0" encoding="utf-8"?>
<c:userShapes xmlns:c="http://schemas.openxmlformats.org/drawingml/2006/chart">
  <cdr:relSizeAnchor xmlns:cdr="http://schemas.openxmlformats.org/drawingml/2006/chartDrawing">
    <cdr:from>
      <cdr:x>0.91241</cdr:x>
      <cdr:y>0.875</cdr:y>
    </cdr:from>
    <cdr:to>
      <cdr:x>0.99689</cdr:x>
      <cdr:y>0.93056</cdr:y>
    </cdr:to>
    <cdr:sp macro="" textlink="">
      <cdr:nvSpPr>
        <cdr:cNvPr id="3" name="TextBox 2"/>
        <cdr:cNvSpPr txBox="1"/>
      </cdr:nvSpPr>
      <cdr:spPr>
        <a:xfrm xmlns:a="http://schemas.openxmlformats.org/drawingml/2006/main">
          <a:off x="7647828" y="4800600"/>
          <a:ext cx="708134" cy="304800"/>
        </a:xfrm>
        <a:prstGeom xmlns:a="http://schemas.openxmlformats.org/drawingml/2006/main" prst="rect">
          <a:avLst/>
        </a:prstGeom>
      </cdr:spPr>
      <cdr:txBody>
        <a:bodyPr xmlns:a="http://schemas.openxmlformats.org/drawingml/2006/main" vertOverflow="clip" wrap="square" lIns="0" tIns="18288" rIns="0" bIns="0" rtlCol="0"/>
        <a:lstStyle xmlns:a="http://schemas.openxmlformats.org/drawingml/2006/main"/>
        <a:p xmlns:a="http://schemas.openxmlformats.org/drawingml/2006/main">
          <a:r>
            <a:rPr lang="en-US" sz="1800" b="1" dirty="0" smtClean="0"/>
            <a:t>2016</a:t>
          </a:r>
          <a:endParaRPr lang="en-US" sz="1800" b="1" dirty="0"/>
        </a:p>
      </cdr:txBody>
    </cdr:sp>
  </cdr:relSizeAnchor>
  <cdr:relSizeAnchor xmlns:cdr="http://schemas.openxmlformats.org/drawingml/2006/chartDrawing">
    <cdr:from>
      <cdr:x>0.89412</cdr:x>
      <cdr:y>0.36111</cdr:y>
    </cdr:from>
    <cdr:to>
      <cdr:x>0.9786</cdr:x>
      <cdr:y>0.41667</cdr:y>
    </cdr:to>
    <cdr:sp macro="" textlink="">
      <cdr:nvSpPr>
        <cdr:cNvPr id="2" name="TextBox 1"/>
        <cdr:cNvSpPr txBox="1"/>
      </cdr:nvSpPr>
      <cdr:spPr>
        <a:xfrm xmlns:a="http://schemas.openxmlformats.org/drawingml/2006/main">
          <a:off x="7494533" y="1981200"/>
          <a:ext cx="708134"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t>54.7%</a:t>
          </a:r>
          <a:endParaRPr lang="en-US" sz="14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smtClean="0">
                <a:latin typeface="Arial" charset="0"/>
              </a:defRPr>
            </a:lvl1pPr>
          </a:lstStyle>
          <a:p>
            <a:pPr>
              <a:defRPr/>
            </a:pPr>
            <a:endParaRPr lang="en-US"/>
          </a:p>
        </p:txBody>
      </p:sp>
      <p:sp>
        <p:nvSpPr>
          <p:cNvPr id="3" name="Date Placeholder 2"/>
          <p:cNvSpPr>
            <a:spLocks noGrp="1"/>
          </p:cNvSpPr>
          <p:nvPr>
            <p:ph type="dt" sz="quarter" idx="1"/>
          </p:nvPr>
        </p:nvSpPr>
        <p:spPr>
          <a:xfrm>
            <a:off x="5265738" y="0"/>
            <a:ext cx="4029075" cy="350838"/>
          </a:xfrm>
          <a:prstGeom prst="rect">
            <a:avLst/>
          </a:prstGeom>
        </p:spPr>
        <p:txBody>
          <a:bodyPr vert="horz" lIns="91440" tIns="45720" rIns="91440" bIns="45720" rtlCol="0"/>
          <a:lstStyle>
            <a:lvl1pPr algn="r">
              <a:defRPr sz="1200" smtClean="0">
                <a:latin typeface="Arial" charset="0"/>
              </a:defRPr>
            </a:lvl1pPr>
          </a:lstStyle>
          <a:p>
            <a:pPr>
              <a:defRPr/>
            </a:pPr>
            <a:fld id="{042DD134-CD03-4589-A969-4F6CF16E66A3}" type="datetimeFigureOut">
              <a:rPr lang="en-US"/>
              <a:pPr>
                <a:defRPr/>
              </a:pPr>
              <a:t>4/13/2017</a:t>
            </a:fld>
            <a:endParaRPr lang="en-US"/>
          </a:p>
        </p:txBody>
      </p:sp>
      <p:sp>
        <p:nvSpPr>
          <p:cNvPr id="4" name="Footer Placeholder 3"/>
          <p:cNvSpPr>
            <a:spLocks noGrp="1"/>
          </p:cNvSpPr>
          <p:nvPr>
            <p:ph type="ftr" sz="quarter" idx="2"/>
          </p:nvPr>
        </p:nvSpPr>
        <p:spPr>
          <a:xfrm>
            <a:off x="0" y="6657975"/>
            <a:ext cx="4029075" cy="350838"/>
          </a:xfrm>
          <a:prstGeom prst="rect">
            <a:avLst/>
          </a:prstGeom>
        </p:spPr>
        <p:txBody>
          <a:bodyPr vert="horz" lIns="91440" tIns="45720" rIns="91440" bIns="45720" rtlCol="0" anchor="b"/>
          <a:lstStyle>
            <a:lvl1pPr algn="l">
              <a:defRPr sz="1200" smtClean="0">
                <a:latin typeface="Arial" charset="0"/>
              </a:defRPr>
            </a:lvl1pPr>
          </a:lstStyle>
          <a:p>
            <a:pPr>
              <a:defRPr/>
            </a:pPr>
            <a:endParaRPr lang="en-US"/>
          </a:p>
        </p:txBody>
      </p:sp>
      <p:sp>
        <p:nvSpPr>
          <p:cNvPr id="5" name="Slide Number Placeholder 4"/>
          <p:cNvSpPr>
            <a:spLocks noGrp="1"/>
          </p:cNvSpPr>
          <p:nvPr>
            <p:ph type="sldNum" sz="quarter" idx="3"/>
          </p:nvPr>
        </p:nvSpPr>
        <p:spPr>
          <a:xfrm>
            <a:off x="5265738" y="6657975"/>
            <a:ext cx="4029075" cy="35083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9F0C7BD8-028A-477A-9E2A-55B5B780C75E}"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5738" y="0"/>
            <a:ext cx="4029075" cy="350838"/>
          </a:xfrm>
          <a:prstGeom prst="rect">
            <a:avLst/>
          </a:prstGeom>
        </p:spPr>
        <p:txBody>
          <a:bodyPr vert="horz" lIns="91440" tIns="45720" rIns="91440" bIns="45720" rtlCol="0"/>
          <a:lstStyle>
            <a:lvl1pPr algn="r">
              <a:defRPr sz="1200"/>
            </a:lvl1pPr>
          </a:lstStyle>
          <a:p>
            <a:fld id="{B3A55C88-8908-4800-A709-00F463476C12}" type="datetimeFigureOut">
              <a:rPr lang="en-US" smtClean="0"/>
              <a:t>4/13/2017</a:t>
            </a:fld>
            <a:endParaRPr lang="en-US"/>
          </a:p>
        </p:txBody>
      </p:sp>
      <p:sp>
        <p:nvSpPr>
          <p:cNvPr id="4" name="Slide Image Placeholder 3"/>
          <p:cNvSpPr>
            <a:spLocks noGrp="1" noRot="1" noChangeAspect="1"/>
          </p:cNvSpPr>
          <p:nvPr>
            <p:ph type="sldImg" idx="2"/>
          </p:nvPr>
        </p:nvSpPr>
        <p:spPr>
          <a:xfrm>
            <a:off x="3071813" y="876300"/>
            <a:ext cx="3152775" cy="23653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9563"/>
            <a:ext cx="4029075" cy="3508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5738" y="6659563"/>
            <a:ext cx="4029075" cy="350837"/>
          </a:xfrm>
          <a:prstGeom prst="rect">
            <a:avLst/>
          </a:prstGeom>
        </p:spPr>
        <p:txBody>
          <a:bodyPr vert="horz" lIns="91440" tIns="45720" rIns="91440" bIns="45720" rtlCol="0" anchor="b"/>
          <a:lstStyle>
            <a:lvl1pPr algn="r">
              <a:defRPr sz="1200"/>
            </a:lvl1pPr>
          </a:lstStyle>
          <a:p>
            <a:fld id="{19E1BE40-51BF-42FB-BCFD-7352799AD826}" type="slidenum">
              <a:rPr lang="en-US" smtClean="0"/>
              <a:t>‹#›</a:t>
            </a:fld>
            <a:endParaRPr lang="en-US"/>
          </a:p>
        </p:txBody>
      </p:sp>
    </p:spTree>
    <p:extLst>
      <p:ext uri="{BB962C8B-B14F-4D97-AF65-F5344CB8AC3E}">
        <p14:creationId xmlns:p14="http://schemas.microsoft.com/office/powerpoint/2010/main" val="2016517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E1BE40-51BF-42FB-BCFD-7352799AD826}" type="slidenum">
              <a:rPr lang="en-US" smtClean="0"/>
              <a:t>23</a:t>
            </a:fld>
            <a:endParaRPr lang="en-US"/>
          </a:p>
        </p:txBody>
      </p:sp>
    </p:spTree>
    <p:extLst>
      <p:ext uri="{BB962C8B-B14F-4D97-AF65-F5344CB8AC3E}">
        <p14:creationId xmlns:p14="http://schemas.microsoft.com/office/powerpoint/2010/main" val="118460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E1BE40-51BF-42FB-BCFD-7352799AD826}" type="slidenum">
              <a:rPr lang="en-US" smtClean="0"/>
              <a:t>49</a:t>
            </a:fld>
            <a:endParaRPr lang="en-US"/>
          </a:p>
        </p:txBody>
      </p:sp>
    </p:spTree>
    <p:extLst>
      <p:ext uri="{BB962C8B-B14F-4D97-AF65-F5344CB8AC3E}">
        <p14:creationId xmlns:p14="http://schemas.microsoft.com/office/powerpoint/2010/main" val="9608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A8FFC90-5655-4E1C-B655-08323AD36C07}" type="slidenum">
              <a:rPr lang="en-US" altLang="en-US"/>
              <a:pPr/>
              <a:t>‹#›</a:t>
            </a:fld>
            <a:endParaRPr lang="en-US" altLang="en-US"/>
          </a:p>
        </p:txBody>
      </p:sp>
    </p:spTree>
    <p:extLst>
      <p:ext uri="{BB962C8B-B14F-4D97-AF65-F5344CB8AC3E}">
        <p14:creationId xmlns:p14="http://schemas.microsoft.com/office/powerpoint/2010/main" val="2170581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CAD5BE7-674A-4336-A879-BEA845DEBA86}" type="slidenum">
              <a:rPr lang="en-US" altLang="en-US"/>
              <a:pPr/>
              <a:t>‹#›</a:t>
            </a:fld>
            <a:endParaRPr lang="en-US" altLang="en-US"/>
          </a:p>
        </p:txBody>
      </p:sp>
    </p:spTree>
    <p:extLst>
      <p:ext uri="{BB962C8B-B14F-4D97-AF65-F5344CB8AC3E}">
        <p14:creationId xmlns:p14="http://schemas.microsoft.com/office/powerpoint/2010/main" val="1864101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FE5B08C-88BC-4265-81C8-3BEAD695E5BD}" type="slidenum">
              <a:rPr lang="en-US" altLang="en-US"/>
              <a:pPr/>
              <a:t>‹#›</a:t>
            </a:fld>
            <a:endParaRPr lang="en-US" altLang="en-US"/>
          </a:p>
        </p:txBody>
      </p:sp>
    </p:spTree>
    <p:extLst>
      <p:ext uri="{BB962C8B-B14F-4D97-AF65-F5344CB8AC3E}">
        <p14:creationId xmlns:p14="http://schemas.microsoft.com/office/powerpoint/2010/main" val="1896669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EFB875B-C08D-41BA-B261-B8F277F4A2DD}" type="slidenum">
              <a:rPr lang="en-US" altLang="en-US"/>
              <a:pPr/>
              <a:t>‹#›</a:t>
            </a:fld>
            <a:endParaRPr lang="en-US" altLang="en-US"/>
          </a:p>
        </p:txBody>
      </p:sp>
    </p:spTree>
    <p:extLst>
      <p:ext uri="{BB962C8B-B14F-4D97-AF65-F5344CB8AC3E}">
        <p14:creationId xmlns:p14="http://schemas.microsoft.com/office/powerpoint/2010/main" val="1881735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74468CC-E01D-4E8D-B93D-C79825480E6B}" type="slidenum">
              <a:rPr lang="en-US" altLang="en-US"/>
              <a:pPr/>
              <a:t>‹#›</a:t>
            </a:fld>
            <a:endParaRPr lang="en-US" altLang="en-US"/>
          </a:p>
        </p:txBody>
      </p:sp>
    </p:spTree>
    <p:extLst>
      <p:ext uri="{BB962C8B-B14F-4D97-AF65-F5344CB8AC3E}">
        <p14:creationId xmlns:p14="http://schemas.microsoft.com/office/powerpoint/2010/main" val="3685855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848F940-4765-4FF4-9B36-EC79E3460DB6}" type="slidenum">
              <a:rPr lang="en-US" altLang="en-US"/>
              <a:pPr/>
              <a:t>‹#›</a:t>
            </a:fld>
            <a:endParaRPr lang="en-US" altLang="en-US"/>
          </a:p>
        </p:txBody>
      </p:sp>
    </p:spTree>
    <p:extLst>
      <p:ext uri="{BB962C8B-B14F-4D97-AF65-F5344CB8AC3E}">
        <p14:creationId xmlns:p14="http://schemas.microsoft.com/office/powerpoint/2010/main" val="2236226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33F23F54-99C3-4C86-8062-C14A6A57095A}" type="slidenum">
              <a:rPr lang="en-US" altLang="en-US"/>
              <a:pPr/>
              <a:t>‹#›</a:t>
            </a:fld>
            <a:endParaRPr lang="en-US" altLang="en-US"/>
          </a:p>
        </p:txBody>
      </p:sp>
    </p:spTree>
    <p:extLst>
      <p:ext uri="{BB962C8B-B14F-4D97-AF65-F5344CB8AC3E}">
        <p14:creationId xmlns:p14="http://schemas.microsoft.com/office/powerpoint/2010/main" val="393868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116A5C4D-D3B6-4E45-80CF-1E19D3FD6EBD}" type="slidenum">
              <a:rPr lang="en-US" altLang="en-US"/>
              <a:pPr/>
              <a:t>‹#›</a:t>
            </a:fld>
            <a:endParaRPr lang="en-US" altLang="en-US"/>
          </a:p>
        </p:txBody>
      </p:sp>
    </p:spTree>
    <p:extLst>
      <p:ext uri="{BB962C8B-B14F-4D97-AF65-F5344CB8AC3E}">
        <p14:creationId xmlns:p14="http://schemas.microsoft.com/office/powerpoint/2010/main" val="3863032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D81285E8-97BE-4502-8C8F-BB6AD7A265A4}" type="slidenum">
              <a:rPr lang="en-US" altLang="en-US"/>
              <a:pPr/>
              <a:t>‹#›</a:t>
            </a:fld>
            <a:endParaRPr lang="en-US" altLang="en-US"/>
          </a:p>
        </p:txBody>
      </p:sp>
    </p:spTree>
    <p:extLst>
      <p:ext uri="{BB962C8B-B14F-4D97-AF65-F5344CB8AC3E}">
        <p14:creationId xmlns:p14="http://schemas.microsoft.com/office/powerpoint/2010/main" val="1411995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CFE79D4-DF64-41D3-9BC3-51C103A8EA5F}" type="slidenum">
              <a:rPr lang="en-US" altLang="en-US"/>
              <a:pPr/>
              <a:t>‹#›</a:t>
            </a:fld>
            <a:endParaRPr lang="en-US" altLang="en-US"/>
          </a:p>
        </p:txBody>
      </p:sp>
    </p:spTree>
    <p:extLst>
      <p:ext uri="{BB962C8B-B14F-4D97-AF65-F5344CB8AC3E}">
        <p14:creationId xmlns:p14="http://schemas.microsoft.com/office/powerpoint/2010/main" val="2380353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994027A-26E2-4DCB-995B-2A319CFAE7C4}" type="slidenum">
              <a:rPr lang="en-US" altLang="en-US"/>
              <a:pPr/>
              <a:t>‹#›</a:t>
            </a:fld>
            <a:endParaRPr lang="en-US" altLang="en-US"/>
          </a:p>
        </p:txBody>
      </p:sp>
    </p:spTree>
    <p:extLst>
      <p:ext uri="{BB962C8B-B14F-4D97-AF65-F5344CB8AC3E}">
        <p14:creationId xmlns:p14="http://schemas.microsoft.com/office/powerpoint/2010/main" val="3078736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9E9107E-F6F5-4DA5-ACD0-05A47B4A0E2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Text Box 5"/>
          <p:cNvSpPr txBox="1">
            <a:spLocks noChangeArrowheads="1"/>
          </p:cNvSpPr>
          <p:nvPr/>
        </p:nvSpPr>
        <p:spPr bwMode="auto">
          <a:xfrm>
            <a:off x="914400" y="838200"/>
            <a:ext cx="7543800" cy="4062651"/>
          </a:xfrm>
          <a:prstGeom prst="rect">
            <a:avLst/>
          </a:prstGeom>
          <a:solidFill>
            <a:srgbClr val="3E1B59"/>
          </a:solidFill>
          <a:ln w="9525">
            <a:noFill/>
            <a:miter lim="800000"/>
            <a:headEnd/>
            <a:tailEnd/>
          </a:ln>
          <a:effectLst/>
          <a:scene3d>
            <a:camera prst="orthographicFront"/>
            <a:lightRig rig="threePt" dir="t"/>
          </a:scene3d>
          <a:sp3d>
            <a:bevelT w="203200" h="203200"/>
          </a:sp3d>
        </p:spPr>
        <p:txBody>
          <a:bodyPr wrap="square" lIns="365760" tIns="548640" rIns="365760" bIns="731520">
            <a:spAutoFit/>
          </a:bodyPr>
          <a:lstStyle/>
          <a:p>
            <a:pPr algn="ctr">
              <a:spcBef>
                <a:spcPct val="50000"/>
              </a:spcBef>
              <a:defRPr/>
            </a:pPr>
            <a:r>
              <a:rPr lang="en-US" sz="3600" dirty="0">
                <a:solidFill>
                  <a:schemeClr val="bg1"/>
                </a:solidFill>
                <a:effectLst>
                  <a:outerShdw blurRad="38100" dist="38100" dir="2700000" algn="tl">
                    <a:srgbClr val="000000"/>
                  </a:outerShdw>
                </a:effectLst>
                <a:latin typeface="Times New Roman" pitchFamily="18" charset="0"/>
              </a:rPr>
              <a:t>Lecture </a:t>
            </a:r>
            <a:r>
              <a:rPr lang="en-US" sz="3600" dirty="0" smtClean="0">
                <a:solidFill>
                  <a:schemeClr val="bg1"/>
                </a:solidFill>
                <a:effectLst>
                  <a:outerShdw blurRad="38100" dist="38100" dir="2700000" algn="tl">
                    <a:srgbClr val="000000"/>
                  </a:outerShdw>
                </a:effectLst>
                <a:latin typeface="Times New Roman" pitchFamily="18" charset="0"/>
              </a:rPr>
              <a:t>22</a:t>
            </a:r>
            <a:endParaRPr lang="en-US" sz="3600" dirty="0">
              <a:solidFill>
                <a:schemeClr val="bg1"/>
              </a:solidFill>
              <a:effectLst>
                <a:outerShdw blurRad="38100" dist="38100" dir="2700000" algn="tl">
                  <a:srgbClr val="000000"/>
                </a:outerShdw>
              </a:effectLst>
              <a:latin typeface="Times New Roman" pitchFamily="18" charset="0"/>
            </a:endParaRPr>
          </a:p>
          <a:p>
            <a:pPr algn="ctr">
              <a:spcBef>
                <a:spcPct val="50000"/>
              </a:spcBef>
              <a:defRPr/>
            </a:pPr>
            <a:r>
              <a:rPr lang="en-US" sz="6000" dirty="0">
                <a:solidFill>
                  <a:schemeClr val="bg1"/>
                </a:solidFill>
                <a:effectLst>
                  <a:outerShdw blurRad="38100" dist="38100" dir="2700000" algn="tl">
                    <a:srgbClr val="000000"/>
                  </a:outerShdw>
                </a:effectLst>
                <a:latin typeface="Times New Roman" pitchFamily="18" charset="0"/>
              </a:rPr>
              <a:t>Elections</a:t>
            </a:r>
          </a:p>
          <a:p>
            <a:pPr algn="ctr">
              <a:spcBef>
                <a:spcPct val="50000"/>
              </a:spcBef>
              <a:defRPr/>
            </a:pPr>
            <a:r>
              <a:rPr lang="en-US" sz="3600" dirty="0" smtClean="0">
                <a:solidFill>
                  <a:schemeClr val="bg1"/>
                </a:solidFill>
                <a:effectLst>
                  <a:outerShdw blurRad="38100" dist="38100" dir="2700000" algn="tl">
                    <a:srgbClr val="000000"/>
                  </a:outerShdw>
                </a:effectLst>
                <a:latin typeface="Times New Roman" pitchFamily="18" charset="0"/>
              </a:rPr>
              <a:t>April 15, 2017</a:t>
            </a:r>
            <a:endParaRPr lang="en-US" sz="3600" dirty="0">
              <a:solidFill>
                <a:schemeClr val="bg1"/>
              </a:solidFill>
              <a:effectLst>
                <a:outerShdw blurRad="38100" dist="38100" dir="2700000" algn="tl">
                  <a:srgbClr val="000000"/>
                </a:outerShdw>
              </a:effectLst>
              <a:latin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ext Box 3"/>
          <p:cNvSpPr txBox="1">
            <a:spLocks noChangeArrowheads="1"/>
          </p:cNvSpPr>
          <p:nvPr/>
        </p:nvSpPr>
        <p:spPr bwMode="auto">
          <a:xfrm>
            <a:off x="228600" y="838200"/>
            <a:ext cx="8686800" cy="4124325"/>
          </a:xfrm>
          <a:prstGeom prst="rect">
            <a:avLst/>
          </a:prstGeom>
          <a:noFill/>
          <a:ln w="76200">
            <a:noFill/>
            <a:miter lim="800000"/>
            <a:headEnd/>
            <a:tailEnd/>
          </a:ln>
          <a:effectLst/>
        </p:spPr>
        <p:txBody>
          <a:bodyPr lIns="182880" tIns="182880" rIns="182880" bIns="274320">
            <a:spAutoFit/>
          </a:bodyPr>
          <a:lstStyle/>
          <a:p>
            <a:pPr marL="342900" indent="-342900" algn="ctr">
              <a:spcAft>
                <a:spcPct val="50000"/>
              </a:spcAft>
              <a:defRPr/>
            </a:pPr>
            <a:r>
              <a:rPr lang="en-US" sz="3200" b="1" dirty="0">
                <a:solidFill>
                  <a:schemeClr val="bg1"/>
                </a:solidFill>
                <a:effectLst>
                  <a:outerShdw blurRad="38100" dist="38100" dir="2700000" algn="tl">
                    <a:srgbClr val="808080"/>
                  </a:outerShdw>
                </a:effectLst>
                <a:latin typeface="Times New Roman" pitchFamily="18" charset="0"/>
              </a:rPr>
              <a:t>Implication: </a:t>
            </a:r>
          </a:p>
          <a:p>
            <a:pPr marL="342900" indent="-342900" algn="ctr">
              <a:spcAft>
                <a:spcPct val="50000"/>
              </a:spcAft>
              <a:defRPr/>
            </a:pPr>
            <a:r>
              <a:rPr lang="en-US" sz="3200" b="1" dirty="0">
                <a:solidFill>
                  <a:schemeClr val="bg1"/>
                </a:solidFill>
                <a:effectLst>
                  <a:outerShdw blurRad="38100" dist="38100" dir="2700000" algn="tl">
                    <a:srgbClr val="808080"/>
                  </a:outerShdw>
                </a:effectLst>
                <a:latin typeface="Times New Roman" pitchFamily="18" charset="0"/>
              </a:rPr>
              <a:t>two key issues in explaining variations in voting</a:t>
            </a:r>
          </a:p>
          <a:p>
            <a:pPr marL="173038" indent="-173038">
              <a:spcAft>
                <a:spcPct val="50000"/>
              </a:spcAft>
              <a:defRPr/>
            </a:pPr>
            <a:r>
              <a:rPr lang="en-US" sz="2400" b="1" dirty="0">
                <a:solidFill>
                  <a:schemeClr val="bg1"/>
                </a:solidFill>
                <a:effectLst>
                  <a:outerShdw blurRad="38100" dist="38100" dir="2700000" algn="tl">
                    <a:srgbClr val="808080"/>
                  </a:outerShdw>
                </a:effectLst>
                <a:latin typeface="Times New Roman" pitchFamily="18" charset="0"/>
              </a:rPr>
              <a:t>	</a:t>
            </a:r>
            <a:endParaRPr lang="en-US" sz="2800" dirty="0">
              <a:latin typeface="Times New Roman" pitchFamily="18" charset="0"/>
            </a:endParaRPr>
          </a:p>
          <a:p>
            <a:pPr marL="1600200" indent="-514350">
              <a:spcAft>
                <a:spcPct val="50000"/>
              </a:spcAft>
              <a:buFontTx/>
              <a:buAutoNum type="arabicPeriod"/>
              <a:defRPr/>
            </a:pPr>
            <a:r>
              <a:rPr lang="en-US" sz="2800" dirty="0">
                <a:latin typeface="Times New Roman" pitchFamily="18" charset="0"/>
              </a:rPr>
              <a:t>Variations in sense of civic obligation</a:t>
            </a:r>
          </a:p>
          <a:p>
            <a:pPr marL="1600200" indent="-514350">
              <a:spcAft>
                <a:spcPct val="50000"/>
              </a:spcAft>
              <a:buFontTx/>
              <a:buAutoNum type="arabicPeriod"/>
              <a:defRPr/>
            </a:pPr>
            <a:r>
              <a:rPr lang="en-US" sz="2800" dirty="0">
                <a:latin typeface="Times New Roman" pitchFamily="18" charset="0"/>
              </a:rPr>
              <a:t>Variations in the barriers and costs to voting</a:t>
            </a:r>
          </a:p>
          <a:p>
            <a:pPr marL="342900" indent="-342900" algn="ctr">
              <a:spcAft>
                <a:spcPct val="50000"/>
              </a:spcAft>
              <a:defRPr/>
            </a:pPr>
            <a:endParaRPr lang="en-US" sz="2200" i="1" dirty="0">
              <a:latin typeface="Times New Roman" pitchFamily="18" charset="0"/>
            </a:endParaRPr>
          </a:p>
        </p:txBody>
      </p:sp>
      <p:sp>
        <p:nvSpPr>
          <p:cNvPr id="3" name="Text Box 5"/>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 Voting &amp; Apathy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ext Box 3"/>
          <p:cNvSpPr txBox="1">
            <a:spLocks noChangeArrowheads="1"/>
          </p:cNvSpPr>
          <p:nvPr/>
        </p:nvSpPr>
        <p:spPr bwMode="auto">
          <a:xfrm>
            <a:off x="203200" y="838200"/>
            <a:ext cx="8686800" cy="3878263"/>
          </a:xfrm>
          <a:prstGeom prst="rect">
            <a:avLst/>
          </a:prstGeom>
          <a:noFill/>
          <a:ln w="76200">
            <a:noFill/>
            <a:miter lim="800000"/>
            <a:headEnd/>
            <a:tailEnd/>
          </a:ln>
          <a:effectLst/>
        </p:spPr>
        <p:txBody>
          <a:bodyPr lIns="182880" tIns="182880" rIns="182880" bIns="274320">
            <a:spAutoFit/>
          </a:bodyPr>
          <a:lstStyle/>
          <a:p>
            <a:pPr marL="342900" indent="-342900" algn="ctr">
              <a:spcAft>
                <a:spcPct val="50000"/>
              </a:spcAft>
              <a:defRPr/>
            </a:pPr>
            <a:r>
              <a:rPr lang="en-US" sz="3200" b="1" dirty="0">
                <a:solidFill>
                  <a:schemeClr val="bg1"/>
                </a:solidFill>
                <a:effectLst>
                  <a:outerShdw blurRad="38100" dist="38100" dir="2700000" algn="tl">
                    <a:srgbClr val="808080"/>
                  </a:outerShdw>
                </a:effectLst>
                <a:latin typeface="Times New Roman" pitchFamily="18" charset="0"/>
              </a:rPr>
              <a:t>Implication: </a:t>
            </a:r>
          </a:p>
          <a:p>
            <a:pPr marL="342900" indent="-342900" algn="ctr">
              <a:spcAft>
                <a:spcPct val="50000"/>
              </a:spcAft>
              <a:defRPr/>
            </a:pPr>
            <a:r>
              <a:rPr lang="en-US" sz="3200" b="1" dirty="0">
                <a:solidFill>
                  <a:schemeClr val="bg1"/>
                </a:solidFill>
                <a:effectLst>
                  <a:outerShdw blurRad="38100" dist="38100" dir="2700000" algn="tl">
                    <a:srgbClr val="808080"/>
                  </a:outerShdw>
                </a:effectLst>
                <a:latin typeface="Times New Roman" pitchFamily="18" charset="0"/>
              </a:rPr>
              <a:t>two key issues in explaining variations in voting</a:t>
            </a:r>
            <a:r>
              <a:rPr lang="en-US" sz="2400" b="1" dirty="0">
                <a:solidFill>
                  <a:schemeClr val="bg1"/>
                </a:solidFill>
                <a:effectLst>
                  <a:outerShdw blurRad="38100" dist="38100" dir="2700000" algn="tl">
                    <a:srgbClr val="808080"/>
                  </a:outerShdw>
                </a:effectLst>
                <a:latin typeface="Times New Roman" pitchFamily="18" charset="0"/>
              </a:rPr>
              <a:t>	</a:t>
            </a:r>
            <a:endParaRPr lang="en-US" sz="2800" dirty="0">
              <a:solidFill>
                <a:schemeClr val="bg1"/>
              </a:solidFill>
              <a:effectLst>
                <a:outerShdw blurRad="38100" dist="38100" dir="2700000" algn="tl">
                  <a:srgbClr val="808080"/>
                </a:outerShdw>
              </a:effectLst>
              <a:latin typeface="Times New Roman" pitchFamily="18" charset="0"/>
            </a:endParaRPr>
          </a:p>
          <a:p>
            <a:pPr marL="1600200" indent="-514350">
              <a:spcAft>
                <a:spcPct val="50000"/>
              </a:spcAft>
              <a:buFontTx/>
              <a:buAutoNum type="arabicPeriod"/>
              <a:defRPr/>
            </a:pPr>
            <a:r>
              <a:rPr lang="en-US" sz="2800" dirty="0">
                <a:solidFill>
                  <a:schemeClr val="bg1"/>
                </a:solidFill>
                <a:effectLst>
                  <a:outerShdw blurRad="38100" dist="38100" dir="2700000" algn="tl">
                    <a:srgbClr val="808080"/>
                  </a:outerShdw>
                </a:effectLst>
                <a:latin typeface="Times New Roman" pitchFamily="18" charset="0"/>
              </a:rPr>
              <a:t>Variations in the barriers and costs to voting</a:t>
            </a:r>
          </a:p>
          <a:p>
            <a:pPr marL="1600200" indent="-514350">
              <a:spcAft>
                <a:spcPct val="50000"/>
              </a:spcAft>
              <a:buFontTx/>
              <a:buAutoNum type="arabicPeriod"/>
              <a:defRPr/>
            </a:pPr>
            <a:r>
              <a:rPr lang="en-US" sz="2800" dirty="0">
                <a:solidFill>
                  <a:schemeClr val="bg1"/>
                </a:solidFill>
                <a:effectLst>
                  <a:outerShdw blurRad="38100" dist="38100" dir="2700000" algn="tl">
                    <a:srgbClr val="808080"/>
                  </a:outerShdw>
                </a:effectLst>
                <a:latin typeface="Times New Roman" pitchFamily="18" charset="0"/>
              </a:rPr>
              <a:t>Variations in sense of civic obligation</a:t>
            </a:r>
          </a:p>
          <a:p>
            <a:pPr marL="342900" indent="-342900" algn="ctr">
              <a:spcAft>
                <a:spcPct val="50000"/>
              </a:spcAft>
              <a:defRPr/>
            </a:pPr>
            <a:endParaRPr lang="en-US" sz="2200" i="1" dirty="0">
              <a:solidFill>
                <a:schemeClr val="bg1"/>
              </a:solidFill>
              <a:effectLst>
                <a:outerShdw blurRad="38100" dist="38100" dir="2700000" algn="tl">
                  <a:srgbClr val="808080"/>
                </a:outerShdw>
              </a:effectLst>
              <a:latin typeface="Times New Roman" pitchFamily="18" charset="0"/>
            </a:endParaRPr>
          </a:p>
        </p:txBody>
      </p:sp>
      <p:sp>
        <p:nvSpPr>
          <p:cNvPr id="3" name="Text Box 5"/>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 Voting &amp; Apathy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990600" y="0"/>
            <a:ext cx="7086600" cy="954088"/>
          </a:xfrm>
          <a:prstGeom prst="rect">
            <a:avLst/>
          </a:prstGeom>
          <a:noFill/>
          <a:ln w="9525">
            <a:noFill/>
            <a:miter lim="800000"/>
            <a:headEnd/>
            <a:tailEnd/>
          </a:ln>
          <a:effectLst/>
        </p:spPr>
        <p:txBody>
          <a:bodyPr>
            <a:spAutoFit/>
          </a:bodyPr>
          <a:lstStyle/>
          <a:p>
            <a:pPr algn="ctr">
              <a:spcBef>
                <a:spcPct val="50000"/>
              </a:spcBef>
              <a:defRPr/>
            </a:pPr>
            <a:r>
              <a:rPr lang="en-US" sz="2800" b="1" dirty="0">
                <a:solidFill>
                  <a:schemeClr val="bg1"/>
                </a:solidFill>
                <a:effectLst>
                  <a:outerShdw blurRad="38100" dist="38100" dir="2700000" algn="tl">
                    <a:srgbClr val="000000"/>
                  </a:outerShdw>
                </a:effectLst>
                <a:latin typeface="Times New Roman" pitchFamily="18" charset="0"/>
              </a:rPr>
              <a:t>Average voter turnout in national elections for lower legislative house, 1945-2013 </a:t>
            </a:r>
          </a:p>
        </p:txBody>
      </p:sp>
      <p:graphicFrame>
        <p:nvGraphicFramePr>
          <p:cNvPr id="12291" name="Chart 4"/>
          <p:cNvGraphicFramePr>
            <a:graphicFrameLocks/>
          </p:cNvGraphicFramePr>
          <p:nvPr/>
        </p:nvGraphicFramePr>
        <p:xfrm>
          <a:off x="406400" y="1184275"/>
          <a:ext cx="8255000" cy="5038725"/>
        </p:xfrm>
        <a:graphic>
          <a:graphicData uri="http://schemas.openxmlformats.org/presentationml/2006/ole">
            <mc:AlternateContent xmlns:mc="http://schemas.openxmlformats.org/markup-compatibility/2006">
              <mc:Choice xmlns:v="urn:schemas-microsoft-com:vml" Requires="v">
                <p:oleObj spid="_x0000_s12300" r:id="rId3" imgW="8254699" imgH="5041829" progId="Excel.Chart.8">
                  <p:embed/>
                </p:oleObj>
              </mc:Choice>
              <mc:Fallback>
                <p:oleObj r:id="rId3" imgW="8254699" imgH="5041829" progId="Excel.Chart.8">
                  <p:embed/>
                  <p:pic>
                    <p:nvPicPr>
                      <p:cNvPr id="0" name="Chart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400" y="1184275"/>
                        <a:ext cx="8255000" cy="503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0" y="457200"/>
            <a:ext cx="9144000" cy="533400"/>
          </a:xfrm>
          <a:prstGeom prst="rect">
            <a:avLst/>
          </a:prstGeom>
          <a:noFill/>
          <a:ln w="9525">
            <a:noFill/>
            <a:miter lim="800000"/>
            <a:headEnd/>
            <a:tailEnd/>
          </a:ln>
        </p:spPr>
        <p:txBody>
          <a:bodyPr lIns="182880" tIns="91440" rIns="182880" bIns="274320"/>
          <a:lstStyle/>
          <a:p>
            <a:pPr algn="ctr">
              <a:spcAft>
                <a:spcPts val="1000"/>
              </a:spcAft>
              <a:defRPr/>
            </a:pPr>
            <a:r>
              <a:rPr lang="en-US" sz="2400" b="1" dirty="0">
                <a:solidFill>
                  <a:schemeClr val="accent3"/>
                </a:solidFill>
                <a:effectLst>
                  <a:outerShdw blurRad="38100" dist="38100" dir="2700000" algn="tl">
                    <a:srgbClr val="000000">
                      <a:alpha val="43137"/>
                    </a:srgbClr>
                  </a:outerShdw>
                </a:effectLst>
                <a:latin typeface="Times New Roman" pitchFamily="18" charset="0"/>
                <a:cs typeface="Times New Roman" pitchFamily="18" charset="0"/>
              </a:rPr>
              <a:t>Voter Turnout in U.S. National Elections, </a:t>
            </a:r>
            <a:r>
              <a:rPr lang="en-US" sz="2400" b="1" dirty="0" smtClean="0">
                <a:solidFill>
                  <a:schemeClr val="accent3"/>
                </a:solidFill>
                <a:effectLst>
                  <a:outerShdw blurRad="38100" dist="38100" dir="2700000" algn="tl">
                    <a:srgbClr val="000000">
                      <a:alpha val="43137"/>
                    </a:srgbClr>
                  </a:outerShdw>
                </a:effectLst>
                <a:latin typeface="Times New Roman" pitchFamily="18" charset="0"/>
                <a:cs typeface="Times New Roman" pitchFamily="18" charset="0"/>
              </a:rPr>
              <a:t>1948-2016</a:t>
            </a:r>
            <a:endParaRPr lang="en-US" sz="2400" b="1" dirty="0">
              <a:solidFill>
                <a:schemeClr val="accent3"/>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Aft>
                <a:spcPts val="1000"/>
              </a:spcAft>
              <a:defRPr/>
            </a:pPr>
            <a:endParaRPr lang="en-US" sz="2400" dirty="0">
              <a:solidFill>
                <a:schemeClr val="accent3"/>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Text Box 5"/>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 Voting &amp; Apathy</a:t>
            </a:r>
          </a:p>
        </p:txBody>
      </p:sp>
      <p:grpSp>
        <p:nvGrpSpPr>
          <p:cNvPr id="9" name="Group 8"/>
          <p:cNvGrpSpPr/>
          <p:nvPr/>
        </p:nvGrpSpPr>
        <p:grpSpPr>
          <a:xfrm>
            <a:off x="381000" y="1143000"/>
            <a:ext cx="8382000" cy="5486400"/>
            <a:chOff x="-1066800" y="609600"/>
            <a:chExt cx="8382000" cy="5486400"/>
          </a:xfrm>
        </p:grpSpPr>
        <p:graphicFrame>
          <p:nvGraphicFramePr>
            <p:cNvPr id="5" name="Chart 4"/>
            <p:cNvGraphicFramePr/>
            <p:nvPr>
              <p:extLst>
                <p:ext uri="{D42A27DB-BD31-4B8C-83A1-F6EECF244321}">
                  <p14:modId xmlns:p14="http://schemas.microsoft.com/office/powerpoint/2010/main" val="1466604837"/>
                </p:ext>
              </p:extLst>
            </p:nvPr>
          </p:nvGraphicFramePr>
          <p:xfrm>
            <a:off x="-1066800" y="609600"/>
            <a:ext cx="8382000" cy="5486400"/>
          </p:xfrm>
          <a:graphic>
            <a:graphicData uri="http://schemas.openxmlformats.org/drawingml/2006/chart">
              <c:chart xmlns:c="http://schemas.openxmlformats.org/drawingml/2006/chart" xmlns:r="http://schemas.openxmlformats.org/officeDocument/2006/relationships" r:id="rId2"/>
            </a:graphicData>
          </a:graphic>
        </p:graphicFrame>
        <p:cxnSp>
          <p:nvCxnSpPr>
            <p:cNvPr id="3" name="Straight Connector 2"/>
            <p:cNvCxnSpPr/>
            <p:nvPr/>
          </p:nvCxnSpPr>
          <p:spPr>
            <a:xfrm flipV="1">
              <a:off x="6248400" y="2971800"/>
              <a:ext cx="533400" cy="76200"/>
            </a:xfrm>
            <a:prstGeom prst="line">
              <a:avLst/>
            </a:prstGeom>
            <a:ln w="60325" cap="rnd">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Box 3"/>
          <p:cNvSpPr txBox="1">
            <a:spLocks noChangeArrowheads="1"/>
          </p:cNvSpPr>
          <p:nvPr/>
        </p:nvSpPr>
        <p:spPr bwMode="auto">
          <a:xfrm>
            <a:off x="0" y="457200"/>
            <a:ext cx="9144000" cy="6248400"/>
          </a:xfrm>
          <a:prstGeom prst="rect">
            <a:avLst/>
          </a:prstGeom>
          <a:noFill/>
          <a:ln w="76200">
            <a:noFill/>
            <a:miter lim="800000"/>
            <a:headEnd/>
            <a:tailEnd/>
          </a:ln>
          <a:effectLst/>
        </p:spPr>
        <p:txBody>
          <a:bodyPr lIns="182880" tIns="91440" rIns="182880" bIns="274320">
            <a:spAutoFit/>
          </a:bodyPr>
          <a:lstStyle/>
          <a:p>
            <a:pPr marL="342900" indent="-342900" algn="ctr">
              <a:defRPr/>
            </a:pPr>
            <a:r>
              <a:rPr lang="en-US" sz="3200" dirty="0">
                <a:solidFill>
                  <a:schemeClr val="bg1"/>
                </a:solidFill>
                <a:effectLst>
                  <a:outerShdw blurRad="38100" dist="38100" dir="2700000" algn="tl">
                    <a:srgbClr val="808080"/>
                  </a:outerShdw>
                </a:effectLst>
                <a:latin typeface="Times New Roman" pitchFamily="18" charset="0"/>
              </a:rPr>
              <a:t>How U.S. social conditions and political institutions </a:t>
            </a:r>
          </a:p>
          <a:p>
            <a:pPr marL="342900" indent="-342900" algn="ctr">
              <a:defRPr/>
            </a:pPr>
            <a:r>
              <a:rPr lang="en-US" sz="3200" dirty="0">
                <a:solidFill>
                  <a:schemeClr val="bg1"/>
                </a:solidFill>
                <a:effectLst>
                  <a:outerShdw blurRad="38100" dist="38100" dir="2700000" algn="tl">
                    <a:srgbClr val="808080"/>
                  </a:outerShdw>
                </a:effectLst>
                <a:latin typeface="Times New Roman" pitchFamily="18" charset="0"/>
              </a:rPr>
              <a:t>undermine voting</a:t>
            </a:r>
          </a:p>
          <a:p>
            <a:pPr marL="342900" indent="-342900">
              <a:spcAft>
                <a:spcPct val="50000"/>
              </a:spcAft>
              <a:buFontTx/>
              <a:buAutoNum type="arabicPeriod"/>
              <a:defRPr/>
            </a:pPr>
            <a:endParaRPr lang="en-US" sz="2000" b="1" dirty="0">
              <a:effectLst>
                <a:outerShdw blurRad="38100" dist="38100" dir="2700000" algn="tl">
                  <a:srgbClr val="808080"/>
                </a:outerShdw>
              </a:effectLst>
              <a:latin typeface="Times New Roman" pitchFamily="18" charset="0"/>
            </a:endParaRPr>
          </a:p>
          <a:p>
            <a:pPr marL="460375" indent="-401638">
              <a:spcAft>
                <a:spcPct val="50000"/>
              </a:spcAft>
              <a:buFontTx/>
              <a:buAutoNum type="arabicPeriod"/>
              <a:defRPr/>
            </a:pPr>
            <a:r>
              <a:rPr lang="en-US" sz="2400" dirty="0">
                <a:latin typeface="Times New Roman" pitchFamily="18" charset="0"/>
              </a:rPr>
              <a:t>Costs of voting: cumbersome registration rules; photo I.D. cards</a:t>
            </a:r>
          </a:p>
          <a:p>
            <a:pPr marL="460375" indent="-401638">
              <a:spcAft>
                <a:spcPct val="50000"/>
              </a:spcAft>
              <a:buFontTx/>
              <a:buAutoNum type="arabicPeriod"/>
              <a:defRPr/>
            </a:pPr>
            <a:r>
              <a:rPr lang="en-US" sz="2400" dirty="0">
                <a:latin typeface="Times New Roman" pitchFamily="18" charset="0"/>
              </a:rPr>
              <a:t>Consumerism, individualism and </a:t>
            </a:r>
            <a:r>
              <a:rPr lang="en-US" sz="2400" dirty="0" err="1">
                <a:latin typeface="Times New Roman" pitchFamily="18" charset="0"/>
              </a:rPr>
              <a:t>privatism</a:t>
            </a:r>
            <a:r>
              <a:rPr lang="en-US" sz="2400" dirty="0">
                <a:latin typeface="Times New Roman" pitchFamily="18" charset="0"/>
              </a:rPr>
              <a:t> undermine value of collective institutions, including democracy.</a:t>
            </a:r>
          </a:p>
          <a:p>
            <a:pPr marL="460375" indent="-401638">
              <a:spcAft>
                <a:spcPct val="50000"/>
              </a:spcAft>
              <a:buFontTx/>
              <a:buAutoNum type="arabicPeriod"/>
              <a:defRPr/>
            </a:pPr>
            <a:r>
              <a:rPr lang="en-US" sz="2400" dirty="0">
                <a:latin typeface="Times New Roman" pitchFamily="18" charset="0"/>
              </a:rPr>
              <a:t>Constant attack on the “affirmative state” undermines people’s identification with government and belief in politics</a:t>
            </a:r>
          </a:p>
          <a:p>
            <a:pPr marL="460375" indent="-401638">
              <a:spcAft>
                <a:spcPct val="50000"/>
              </a:spcAft>
              <a:buFontTx/>
              <a:buAutoNum type="arabicPeriod"/>
              <a:defRPr/>
            </a:pPr>
            <a:r>
              <a:rPr lang="en-US" sz="2400" dirty="0">
                <a:latin typeface="Times New Roman" pitchFamily="18" charset="0"/>
              </a:rPr>
              <a:t>High levels of inequality erode the sense of community and the sense of civic obligation.</a:t>
            </a:r>
          </a:p>
          <a:p>
            <a:pPr marL="460375" indent="-401638">
              <a:spcAft>
                <a:spcPct val="50000"/>
              </a:spcAft>
              <a:buFontTx/>
              <a:buAutoNum type="arabicPeriod"/>
              <a:defRPr/>
            </a:pPr>
            <a:r>
              <a:rPr lang="en-US" sz="2400" dirty="0">
                <a:latin typeface="Times New Roman" pitchFamily="18" charset="0"/>
              </a:rPr>
              <a:t>The role of money in politics makes many people feel cynical about participation: corruption breeds cynicism and cynicism breeds apathy</a:t>
            </a:r>
          </a:p>
        </p:txBody>
      </p:sp>
      <p:sp>
        <p:nvSpPr>
          <p:cNvPr id="3" name="Text Box 5"/>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 Voting &amp; Apathy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Box 3"/>
          <p:cNvSpPr txBox="1">
            <a:spLocks noChangeArrowheads="1"/>
          </p:cNvSpPr>
          <p:nvPr/>
        </p:nvSpPr>
        <p:spPr bwMode="auto">
          <a:xfrm>
            <a:off x="0" y="457200"/>
            <a:ext cx="9144000" cy="6248400"/>
          </a:xfrm>
          <a:prstGeom prst="rect">
            <a:avLst/>
          </a:prstGeom>
          <a:noFill/>
          <a:ln w="76200">
            <a:noFill/>
            <a:miter lim="800000"/>
            <a:headEnd/>
            <a:tailEnd/>
          </a:ln>
          <a:effectLst/>
        </p:spPr>
        <p:txBody>
          <a:bodyPr lIns="182880" tIns="91440" rIns="182880" bIns="274320">
            <a:spAutoFit/>
          </a:bodyPr>
          <a:lstStyle/>
          <a:p>
            <a:pPr marL="342900" indent="-342900" algn="ctr">
              <a:defRPr/>
            </a:pPr>
            <a:r>
              <a:rPr lang="en-US" sz="3200" dirty="0">
                <a:solidFill>
                  <a:schemeClr val="bg1"/>
                </a:solidFill>
                <a:effectLst>
                  <a:outerShdw blurRad="38100" dist="38100" dir="2700000" algn="tl">
                    <a:srgbClr val="808080"/>
                  </a:outerShdw>
                </a:effectLst>
                <a:latin typeface="Times New Roman" pitchFamily="18" charset="0"/>
              </a:rPr>
              <a:t>How U.S. social conditions and political institutions </a:t>
            </a:r>
          </a:p>
          <a:p>
            <a:pPr marL="342900" indent="-342900" algn="ctr">
              <a:defRPr/>
            </a:pPr>
            <a:r>
              <a:rPr lang="en-US" sz="3200" dirty="0">
                <a:solidFill>
                  <a:schemeClr val="bg1"/>
                </a:solidFill>
                <a:effectLst>
                  <a:outerShdw blurRad="38100" dist="38100" dir="2700000" algn="tl">
                    <a:srgbClr val="808080"/>
                  </a:outerShdw>
                </a:effectLst>
                <a:latin typeface="Times New Roman" pitchFamily="18" charset="0"/>
              </a:rPr>
              <a:t>undermine voting</a:t>
            </a:r>
          </a:p>
          <a:p>
            <a:pPr marL="342900" indent="-342900">
              <a:spcAft>
                <a:spcPct val="50000"/>
              </a:spcAft>
              <a:buFontTx/>
              <a:buAutoNum type="arabicPeriod"/>
              <a:defRPr/>
            </a:pPr>
            <a:endParaRPr lang="en-US" sz="2000" b="1" dirty="0">
              <a:solidFill>
                <a:schemeClr val="bg1"/>
              </a:solidFill>
              <a:effectLst>
                <a:outerShdw blurRad="38100" dist="38100" dir="2700000" algn="tl">
                  <a:srgbClr val="808080"/>
                </a:outerShdw>
              </a:effectLst>
              <a:latin typeface="Times New Roman" pitchFamily="18" charset="0"/>
            </a:endParaRPr>
          </a:p>
          <a:p>
            <a:pPr marL="460375" indent="-401638">
              <a:spcAft>
                <a:spcPct val="50000"/>
              </a:spcAft>
              <a:buFontTx/>
              <a:buAutoNum type="arabicPeriod"/>
              <a:defRPr/>
            </a:pPr>
            <a:r>
              <a:rPr lang="en-US" sz="2400" dirty="0">
                <a:solidFill>
                  <a:srgbClr val="FFFF00"/>
                </a:solidFill>
                <a:effectLst>
                  <a:outerShdw blurRad="38100" dist="38100" dir="2700000" algn="tl">
                    <a:srgbClr val="808080"/>
                  </a:outerShdw>
                </a:effectLst>
                <a:latin typeface="Times New Roman" pitchFamily="18" charset="0"/>
              </a:rPr>
              <a:t>Costs of voting: cumbersome registration rules; photo I.D. cards</a:t>
            </a:r>
          </a:p>
          <a:p>
            <a:pPr marL="460375" indent="-401638">
              <a:spcAft>
                <a:spcPct val="50000"/>
              </a:spcAft>
              <a:buFontTx/>
              <a:buAutoNum type="arabicPeriod"/>
              <a:defRPr/>
            </a:pPr>
            <a:r>
              <a:rPr lang="en-US" sz="2400" dirty="0">
                <a:latin typeface="Times New Roman" pitchFamily="18" charset="0"/>
              </a:rPr>
              <a:t>Consumerism, individualism and </a:t>
            </a:r>
            <a:r>
              <a:rPr lang="en-US" sz="2400" dirty="0" err="1">
                <a:latin typeface="Times New Roman" pitchFamily="18" charset="0"/>
              </a:rPr>
              <a:t>privatism</a:t>
            </a:r>
            <a:r>
              <a:rPr lang="en-US" sz="2400" dirty="0">
                <a:latin typeface="Times New Roman" pitchFamily="18" charset="0"/>
              </a:rPr>
              <a:t> undermine value of collective institutions, including democracy.</a:t>
            </a:r>
          </a:p>
          <a:p>
            <a:pPr marL="460375" indent="-401638">
              <a:spcAft>
                <a:spcPct val="50000"/>
              </a:spcAft>
              <a:buFontTx/>
              <a:buAutoNum type="arabicPeriod"/>
              <a:defRPr/>
            </a:pPr>
            <a:r>
              <a:rPr lang="en-US" sz="2400" dirty="0">
                <a:latin typeface="Times New Roman" pitchFamily="18" charset="0"/>
              </a:rPr>
              <a:t>Constant attack on the “affirmative state” undermines people’s identification with government and belief in politics</a:t>
            </a:r>
          </a:p>
          <a:p>
            <a:pPr marL="460375" indent="-401638">
              <a:spcAft>
                <a:spcPct val="50000"/>
              </a:spcAft>
              <a:buFontTx/>
              <a:buAutoNum type="arabicPeriod"/>
              <a:defRPr/>
            </a:pPr>
            <a:r>
              <a:rPr lang="en-US" sz="2400" dirty="0">
                <a:latin typeface="Times New Roman" pitchFamily="18" charset="0"/>
              </a:rPr>
              <a:t>High levels of inequality erode the sense of community and the sense of civic obligation.</a:t>
            </a:r>
          </a:p>
          <a:p>
            <a:pPr marL="460375" indent="-401638">
              <a:spcAft>
                <a:spcPct val="50000"/>
              </a:spcAft>
              <a:buFontTx/>
              <a:buAutoNum type="arabicPeriod"/>
              <a:defRPr/>
            </a:pPr>
            <a:r>
              <a:rPr lang="en-US" sz="2400" dirty="0">
                <a:latin typeface="Times New Roman" pitchFamily="18" charset="0"/>
              </a:rPr>
              <a:t>The role of money in politics makes many people feel cynical about participation: corruption breeds cynicism and cynicism breeds apathy</a:t>
            </a:r>
          </a:p>
        </p:txBody>
      </p:sp>
      <p:sp>
        <p:nvSpPr>
          <p:cNvPr id="3" name="Text Box 5"/>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 Voting &amp; Apathy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Box 3"/>
          <p:cNvSpPr txBox="1">
            <a:spLocks noChangeArrowheads="1"/>
          </p:cNvSpPr>
          <p:nvPr/>
        </p:nvSpPr>
        <p:spPr bwMode="auto">
          <a:xfrm>
            <a:off x="0" y="457200"/>
            <a:ext cx="9144000" cy="6248400"/>
          </a:xfrm>
          <a:prstGeom prst="rect">
            <a:avLst/>
          </a:prstGeom>
          <a:noFill/>
          <a:ln w="76200">
            <a:noFill/>
            <a:miter lim="800000"/>
            <a:headEnd/>
            <a:tailEnd/>
          </a:ln>
          <a:effectLst/>
        </p:spPr>
        <p:txBody>
          <a:bodyPr lIns="182880" tIns="91440" rIns="182880" bIns="274320">
            <a:spAutoFit/>
          </a:bodyPr>
          <a:lstStyle/>
          <a:p>
            <a:pPr marL="342900" indent="-342900" algn="ctr">
              <a:defRPr/>
            </a:pPr>
            <a:r>
              <a:rPr lang="en-US" sz="3200" dirty="0">
                <a:solidFill>
                  <a:schemeClr val="bg1"/>
                </a:solidFill>
                <a:effectLst>
                  <a:outerShdw blurRad="38100" dist="38100" dir="2700000" algn="tl">
                    <a:srgbClr val="808080"/>
                  </a:outerShdw>
                </a:effectLst>
                <a:latin typeface="Times New Roman" pitchFamily="18" charset="0"/>
              </a:rPr>
              <a:t>How U.S. social conditions and political institutions </a:t>
            </a:r>
          </a:p>
          <a:p>
            <a:pPr marL="342900" indent="-342900" algn="ctr">
              <a:defRPr/>
            </a:pPr>
            <a:r>
              <a:rPr lang="en-US" sz="3200" dirty="0">
                <a:solidFill>
                  <a:schemeClr val="bg1"/>
                </a:solidFill>
                <a:effectLst>
                  <a:outerShdw blurRad="38100" dist="38100" dir="2700000" algn="tl">
                    <a:srgbClr val="808080"/>
                  </a:outerShdw>
                </a:effectLst>
                <a:latin typeface="Times New Roman" pitchFamily="18" charset="0"/>
              </a:rPr>
              <a:t>undermine voting</a:t>
            </a:r>
          </a:p>
          <a:p>
            <a:pPr marL="342900" indent="-342900">
              <a:spcAft>
                <a:spcPct val="50000"/>
              </a:spcAft>
              <a:buFontTx/>
              <a:buAutoNum type="arabicPeriod"/>
              <a:defRPr/>
            </a:pPr>
            <a:endParaRPr lang="en-US" sz="2000" b="1" dirty="0">
              <a:solidFill>
                <a:schemeClr val="bg1"/>
              </a:solidFill>
              <a:effectLst>
                <a:outerShdw blurRad="38100" dist="38100" dir="2700000" algn="tl">
                  <a:srgbClr val="808080"/>
                </a:outerShdw>
              </a:effectLst>
              <a:latin typeface="Times New Roman" pitchFamily="18" charset="0"/>
            </a:endParaRPr>
          </a:p>
          <a:p>
            <a:pPr marL="460375" indent="-401638">
              <a:spcAft>
                <a:spcPct val="50000"/>
              </a:spcAft>
              <a:buFontTx/>
              <a:buAutoNum type="arabicPeriod"/>
              <a:defRPr/>
            </a:pPr>
            <a:r>
              <a:rPr lang="en-US" sz="2400" dirty="0">
                <a:solidFill>
                  <a:schemeClr val="bg1"/>
                </a:solidFill>
                <a:effectLst>
                  <a:outerShdw blurRad="38100" dist="38100" dir="2700000" algn="tl">
                    <a:srgbClr val="808080"/>
                  </a:outerShdw>
                </a:effectLst>
                <a:latin typeface="Times New Roman" pitchFamily="18" charset="0"/>
              </a:rPr>
              <a:t>Costs of voting: cumbersome registration rules; photo I.D. cards</a:t>
            </a:r>
          </a:p>
          <a:p>
            <a:pPr marL="460375" indent="-401638">
              <a:spcAft>
                <a:spcPct val="50000"/>
              </a:spcAft>
              <a:buFontTx/>
              <a:buAutoNum type="arabicPeriod"/>
              <a:defRPr/>
            </a:pPr>
            <a:r>
              <a:rPr lang="en-US" sz="2400" dirty="0">
                <a:solidFill>
                  <a:srgbClr val="FFFF00"/>
                </a:solidFill>
                <a:effectLst>
                  <a:outerShdw blurRad="38100" dist="38100" dir="2700000" algn="tl">
                    <a:srgbClr val="808080"/>
                  </a:outerShdw>
                </a:effectLst>
                <a:latin typeface="Times New Roman" pitchFamily="18" charset="0"/>
              </a:rPr>
              <a:t>Consumerism, individualism and </a:t>
            </a:r>
            <a:r>
              <a:rPr lang="en-US" sz="2400" dirty="0" err="1">
                <a:solidFill>
                  <a:srgbClr val="FFFF00"/>
                </a:solidFill>
                <a:effectLst>
                  <a:outerShdw blurRad="38100" dist="38100" dir="2700000" algn="tl">
                    <a:srgbClr val="808080"/>
                  </a:outerShdw>
                </a:effectLst>
                <a:latin typeface="Times New Roman" pitchFamily="18" charset="0"/>
              </a:rPr>
              <a:t>privatism</a:t>
            </a:r>
            <a:r>
              <a:rPr lang="en-US" sz="2400" dirty="0">
                <a:solidFill>
                  <a:srgbClr val="FFFF00"/>
                </a:solidFill>
                <a:effectLst>
                  <a:outerShdw blurRad="38100" dist="38100" dir="2700000" algn="tl">
                    <a:srgbClr val="808080"/>
                  </a:outerShdw>
                </a:effectLst>
                <a:latin typeface="Times New Roman" pitchFamily="18" charset="0"/>
              </a:rPr>
              <a:t> undermine value of collective institutions, including democracy.</a:t>
            </a:r>
          </a:p>
          <a:p>
            <a:pPr marL="460375" indent="-401638">
              <a:spcAft>
                <a:spcPct val="50000"/>
              </a:spcAft>
              <a:buFontTx/>
              <a:buAutoNum type="arabicPeriod"/>
              <a:defRPr/>
            </a:pPr>
            <a:r>
              <a:rPr lang="en-US" sz="2400" dirty="0">
                <a:latin typeface="Times New Roman" pitchFamily="18" charset="0"/>
              </a:rPr>
              <a:t>Constant attack on the “affirmative state” undermines people’s identification with government and belief in politics</a:t>
            </a:r>
          </a:p>
          <a:p>
            <a:pPr marL="460375" indent="-401638">
              <a:spcAft>
                <a:spcPct val="50000"/>
              </a:spcAft>
              <a:buFontTx/>
              <a:buAutoNum type="arabicPeriod"/>
              <a:defRPr/>
            </a:pPr>
            <a:r>
              <a:rPr lang="en-US" sz="2400" dirty="0">
                <a:latin typeface="Times New Roman" pitchFamily="18" charset="0"/>
              </a:rPr>
              <a:t>High levels of inequality erode the sense of community and the sense of civic obligation.</a:t>
            </a:r>
          </a:p>
          <a:p>
            <a:pPr marL="460375" indent="-401638">
              <a:spcAft>
                <a:spcPct val="50000"/>
              </a:spcAft>
              <a:buFontTx/>
              <a:buAutoNum type="arabicPeriod"/>
              <a:defRPr/>
            </a:pPr>
            <a:r>
              <a:rPr lang="en-US" sz="2400" dirty="0">
                <a:latin typeface="Times New Roman" pitchFamily="18" charset="0"/>
              </a:rPr>
              <a:t>The role of money in politics makes many people feel cynical about participation: corruption breeds cynicism and cynicism breeds apathy</a:t>
            </a:r>
          </a:p>
        </p:txBody>
      </p:sp>
      <p:sp>
        <p:nvSpPr>
          <p:cNvPr id="3" name="Text Box 5"/>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 Voting &amp; Apathy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Box 3"/>
          <p:cNvSpPr txBox="1">
            <a:spLocks noChangeArrowheads="1"/>
          </p:cNvSpPr>
          <p:nvPr/>
        </p:nvSpPr>
        <p:spPr bwMode="auto">
          <a:xfrm>
            <a:off x="0" y="457200"/>
            <a:ext cx="9144000" cy="6248400"/>
          </a:xfrm>
          <a:prstGeom prst="rect">
            <a:avLst/>
          </a:prstGeom>
          <a:noFill/>
          <a:ln w="76200">
            <a:noFill/>
            <a:miter lim="800000"/>
            <a:headEnd/>
            <a:tailEnd/>
          </a:ln>
          <a:effectLst/>
        </p:spPr>
        <p:txBody>
          <a:bodyPr lIns="182880" tIns="91440" rIns="182880" bIns="274320">
            <a:spAutoFit/>
          </a:bodyPr>
          <a:lstStyle/>
          <a:p>
            <a:pPr marL="342900" indent="-342900" algn="ctr">
              <a:defRPr/>
            </a:pPr>
            <a:r>
              <a:rPr lang="en-US" sz="3200" dirty="0">
                <a:solidFill>
                  <a:schemeClr val="bg1"/>
                </a:solidFill>
                <a:effectLst>
                  <a:outerShdw blurRad="38100" dist="38100" dir="2700000" algn="tl">
                    <a:srgbClr val="808080"/>
                  </a:outerShdw>
                </a:effectLst>
                <a:latin typeface="Times New Roman" pitchFamily="18" charset="0"/>
              </a:rPr>
              <a:t>How U.S. social conditions and political institutions </a:t>
            </a:r>
          </a:p>
          <a:p>
            <a:pPr marL="342900" indent="-342900" algn="ctr">
              <a:defRPr/>
            </a:pPr>
            <a:r>
              <a:rPr lang="en-US" sz="3200" dirty="0">
                <a:solidFill>
                  <a:schemeClr val="bg1"/>
                </a:solidFill>
                <a:effectLst>
                  <a:outerShdw blurRad="38100" dist="38100" dir="2700000" algn="tl">
                    <a:srgbClr val="808080"/>
                  </a:outerShdw>
                </a:effectLst>
                <a:latin typeface="Times New Roman" pitchFamily="18" charset="0"/>
              </a:rPr>
              <a:t>undermine voting</a:t>
            </a:r>
          </a:p>
          <a:p>
            <a:pPr marL="342900" indent="-342900">
              <a:spcAft>
                <a:spcPct val="50000"/>
              </a:spcAft>
              <a:buFontTx/>
              <a:buAutoNum type="arabicPeriod"/>
              <a:defRPr/>
            </a:pPr>
            <a:endParaRPr lang="en-US" sz="2000" b="1" dirty="0">
              <a:solidFill>
                <a:schemeClr val="bg1"/>
              </a:solidFill>
              <a:effectLst>
                <a:outerShdw blurRad="38100" dist="38100" dir="2700000" algn="tl">
                  <a:srgbClr val="808080"/>
                </a:outerShdw>
              </a:effectLst>
              <a:latin typeface="Times New Roman" pitchFamily="18" charset="0"/>
            </a:endParaRPr>
          </a:p>
          <a:p>
            <a:pPr marL="460375" indent="-401638">
              <a:spcAft>
                <a:spcPct val="50000"/>
              </a:spcAft>
              <a:buFontTx/>
              <a:buAutoNum type="arabicPeriod"/>
              <a:defRPr/>
            </a:pPr>
            <a:r>
              <a:rPr lang="en-US" sz="2400" dirty="0">
                <a:solidFill>
                  <a:schemeClr val="bg1"/>
                </a:solidFill>
                <a:effectLst>
                  <a:outerShdw blurRad="38100" dist="38100" dir="2700000" algn="tl">
                    <a:srgbClr val="808080"/>
                  </a:outerShdw>
                </a:effectLst>
                <a:latin typeface="Times New Roman" pitchFamily="18" charset="0"/>
              </a:rPr>
              <a:t>Costs of voting: cumbersome registration rules; photo I.D. cards</a:t>
            </a:r>
          </a:p>
          <a:p>
            <a:pPr marL="460375" indent="-401638">
              <a:spcAft>
                <a:spcPct val="50000"/>
              </a:spcAft>
              <a:buFontTx/>
              <a:buAutoNum type="arabicPeriod"/>
              <a:defRPr/>
            </a:pPr>
            <a:r>
              <a:rPr lang="en-US" sz="2400" dirty="0">
                <a:solidFill>
                  <a:schemeClr val="bg1"/>
                </a:solidFill>
                <a:effectLst>
                  <a:outerShdw blurRad="38100" dist="38100" dir="2700000" algn="tl">
                    <a:srgbClr val="808080"/>
                  </a:outerShdw>
                </a:effectLst>
                <a:latin typeface="Times New Roman" pitchFamily="18" charset="0"/>
              </a:rPr>
              <a:t>Consumerism, individualism and </a:t>
            </a:r>
            <a:r>
              <a:rPr lang="en-US" sz="2400" dirty="0" err="1">
                <a:solidFill>
                  <a:schemeClr val="bg1"/>
                </a:solidFill>
                <a:effectLst>
                  <a:outerShdw blurRad="38100" dist="38100" dir="2700000" algn="tl">
                    <a:srgbClr val="808080"/>
                  </a:outerShdw>
                </a:effectLst>
                <a:latin typeface="Times New Roman" pitchFamily="18" charset="0"/>
              </a:rPr>
              <a:t>privatism</a:t>
            </a:r>
            <a:r>
              <a:rPr lang="en-US" sz="2400" dirty="0">
                <a:solidFill>
                  <a:schemeClr val="bg1"/>
                </a:solidFill>
                <a:effectLst>
                  <a:outerShdw blurRad="38100" dist="38100" dir="2700000" algn="tl">
                    <a:srgbClr val="808080"/>
                  </a:outerShdw>
                </a:effectLst>
                <a:latin typeface="Times New Roman" pitchFamily="18" charset="0"/>
              </a:rPr>
              <a:t> undermine value of collective institutions, including democracy.</a:t>
            </a:r>
          </a:p>
          <a:p>
            <a:pPr marL="460375" indent="-401638">
              <a:spcAft>
                <a:spcPct val="50000"/>
              </a:spcAft>
              <a:buFontTx/>
              <a:buAutoNum type="arabicPeriod"/>
              <a:defRPr/>
            </a:pPr>
            <a:r>
              <a:rPr lang="en-US" sz="2400" dirty="0">
                <a:solidFill>
                  <a:srgbClr val="FFFF00"/>
                </a:solidFill>
                <a:effectLst>
                  <a:outerShdw blurRad="38100" dist="38100" dir="2700000" algn="tl">
                    <a:srgbClr val="808080"/>
                  </a:outerShdw>
                </a:effectLst>
                <a:latin typeface="Times New Roman" pitchFamily="18" charset="0"/>
              </a:rPr>
              <a:t>Constant attack on the “affirmative state” undermines people’s identification with government and belief in politics</a:t>
            </a:r>
          </a:p>
          <a:p>
            <a:pPr marL="460375" indent="-401638">
              <a:spcAft>
                <a:spcPct val="50000"/>
              </a:spcAft>
              <a:buFontTx/>
              <a:buAutoNum type="arabicPeriod"/>
              <a:defRPr/>
            </a:pPr>
            <a:r>
              <a:rPr lang="en-US" sz="2400" dirty="0">
                <a:latin typeface="Times New Roman" pitchFamily="18" charset="0"/>
              </a:rPr>
              <a:t>High levels of inequality erode the sense of community and the sense of civic obligation.</a:t>
            </a:r>
          </a:p>
          <a:p>
            <a:pPr marL="460375" indent="-401638">
              <a:spcAft>
                <a:spcPct val="50000"/>
              </a:spcAft>
              <a:buFontTx/>
              <a:buAutoNum type="arabicPeriod"/>
              <a:defRPr/>
            </a:pPr>
            <a:r>
              <a:rPr lang="en-US" sz="2400" dirty="0">
                <a:latin typeface="Times New Roman" pitchFamily="18" charset="0"/>
              </a:rPr>
              <a:t>The role of money in politics makes many people feel cynical about participation: corruption breeds cynicism and cynicism breeds apathy</a:t>
            </a:r>
          </a:p>
        </p:txBody>
      </p:sp>
      <p:sp>
        <p:nvSpPr>
          <p:cNvPr id="3" name="Text Box 5"/>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 Voting &amp; Apathy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Box 3"/>
          <p:cNvSpPr txBox="1">
            <a:spLocks noChangeArrowheads="1"/>
          </p:cNvSpPr>
          <p:nvPr/>
        </p:nvSpPr>
        <p:spPr bwMode="auto">
          <a:xfrm>
            <a:off x="0" y="457200"/>
            <a:ext cx="9144000" cy="6248400"/>
          </a:xfrm>
          <a:prstGeom prst="rect">
            <a:avLst/>
          </a:prstGeom>
          <a:noFill/>
          <a:ln w="76200">
            <a:noFill/>
            <a:miter lim="800000"/>
            <a:headEnd/>
            <a:tailEnd/>
          </a:ln>
          <a:effectLst/>
        </p:spPr>
        <p:txBody>
          <a:bodyPr lIns="182880" tIns="91440" rIns="182880" bIns="274320">
            <a:spAutoFit/>
          </a:bodyPr>
          <a:lstStyle/>
          <a:p>
            <a:pPr marL="342900" indent="-342900" algn="ctr">
              <a:defRPr/>
            </a:pPr>
            <a:r>
              <a:rPr lang="en-US" sz="3200" dirty="0">
                <a:solidFill>
                  <a:schemeClr val="bg1"/>
                </a:solidFill>
                <a:effectLst>
                  <a:outerShdw blurRad="38100" dist="38100" dir="2700000" algn="tl">
                    <a:srgbClr val="808080"/>
                  </a:outerShdw>
                </a:effectLst>
                <a:latin typeface="Times New Roman" pitchFamily="18" charset="0"/>
              </a:rPr>
              <a:t>How U.S. social conditions and political institutions </a:t>
            </a:r>
          </a:p>
          <a:p>
            <a:pPr marL="342900" indent="-342900" algn="ctr">
              <a:defRPr/>
            </a:pPr>
            <a:r>
              <a:rPr lang="en-US" sz="3200" dirty="0">
                <a:solidFill>
                  <a:schemeClr val="bg1"/>
                </a:solidFill>
                <a:effectLst>
                  <a:outerShdw blurRad="38100" dist="38100" dir="2700000" algn="tl">
                    <a:srgbClr val="808080"/>
                  </a:outerShdw>
                </a:effectLst>
                <a:latin typeface="Times New Roman" pitchFamily="18" charset="0"/>
              </a:rPr>
              <a:t>undermine voting</a:t>
            </a:r>
          </a:p>
          <a:p>
            <a:pPr marL="342900" indent="-342900">
              <a:spcAft>
                <a:spcPct val="50000"/>
              </a:spcAft>
              <a:buFontTx/>
              <a:buAutoNum type="arabicPeriod"/>
              <a:defRPr/>
            </a:pPr>
            <a:endParaRPr lang="en-US" sz="2000" b="1" dirty="0">
              <a:solidFill>
                <a:schemeClr val="bg1"/>
              </a:solidFill>
              <a:effectLst>
                <a:outerShdw blurRad="38100" dist="38100" dir="2700000" algn="tl">
                  <a:srgbClr val="808080"/>
                </a:outerShdw>
              </a:effectLst>
              <a:latin typeface="Times New Roman" pitchFamily="18" charset="0"/>
            </a:endParaRPr>
          </a:p>
          <a:p>
            <a:pPr marL="460375" indent="-401638">
              <a:spcAft>
                <a:spcPct val="50000"/>
              </a:spcAft>
              <a:buFontTx/>
              <a:buAutoNum type="arabicPeriod"/>
              <a:defRPr/>
            </a:pPr>
            <a:r>
              <a:rPr lang="en-US" sz="2400" dirty="0">
                <a:solidFill>
                  <a:schemeClr val="bg1"/>
                </a:solidFill>
                <a:effectLst>
                  <a:outerShdw blurRad="38100" dist="38100" dir="2700000" algn="tl">
                    <a:srgbClr val="808080"/>
                  </a:outerShdw>
                </a:effectLst>
                <a:latin typeface="Times New Roman" pitchFamily="18" charset="0"/>
              </a:rPr>
              <a:t>Costs of voting: cumbersome registration rules; photo I.D. cards</a:t>
            </a:r>
          </a:p>
          <a:p>
            <a:pPr marL="460375" indent="-401638">
              <a:spcAft>
                <a:spcPct val="50000"/>
              </a:spcAft>
              <a:buFontTx/>
              <a:buAutoNum type="arabicPeriod"/>
              <a:defRPr/>
            </a:pPr>
            <a:r>
              <a:rPr lang="en-US" sz="2400" dirty="0">
                <a:solidFill>
                  <a:schemeClr val="bg1"/>
                </a:solidFill>
                <a:effectLst>
                  <a:outerShdw blurRad="38100" dist="38100" dir="2700000" algn="tl">
                    <a:srgbClr val="808080"/>
                  </a:outerShdw>
                </a:effectLst>
                <a:latin typeface="Times New Roman" pitchFamily="18" charset="0"/>
              </a:rPr>
              <a:t>Consumerism, individualism and </a:t>
            </a:r>
            <a:r>
              <a:rPr lang="en-US" sz="2400" dirty="0" err="1">
                <a:solidFill>
                  <a:schemeClr val="bg1"/>
                </a:solidFill>
                <a:effectLst>
                  <a:outerShdw blurRad="38100" dist="38100" dir="2700000" algn="tl">
                    <a:srgbClr val="808080"/>
                  </a:outerShdw>
                </a:effectLst>
                <a:latin typeface="Times New Roman" pitchFamily="18" charset="0"/>
              </a:rPr>
              <a:t>privatism</a:t>
            </a:r>
            <a:r>
              <a:rPr lang="en-US" sz="2400" dirty="0">
                <a:solidFill>
                  <a:schemeClr val="bg1"/>
                </a:solidFill>
                <a:effectLst>
                  <a:outerShdw blurRad="38100" dist="38100" dir="2700000" algn="tl">
                    <a:srgbClr val="808080"/>
                  </a:outerShdw>
                </a:effectLst>
                <a:latin typeface="Times New Roman" pitchFamily="18" charset="0"/>
              </a:rPr>
              <a:t> undermine value of collective institutions, </a:t>
            </a:r>
            <a:r>
              <a:rPr lang="en-US" sz="2400" dirty="0">
                <a:solidFill>
                  <a:schemeClr val="bg1"/>
                </a:solidFill>
                <a:latin typeface="Times New Roman" pitchFamily="18" charset="0"/>
              </a:rPr>
              <a:t>including</a:t>
            </a:r>
            <a:r>
              <a:rPr lang="en-US" sz="2400" dirty="0">
                <a:solidFill>
                  <a:schemeClr val="bg1"/>
                </a:solidFill>
                <a:effectLst>
                  <a:outerShdw blurRad="38100" dist="38100" dir="2700000" algn="tl">
                    <a:srgbClr val="808080"/>
                  </a:outerShdw>
                </a:effectLst>
                <a:latin typeface="Times New Roman" pitchFamily="18" charset="0"/>
              </a:rPr>
              <a:t> democracy.</a:t>
            </a:r>
          </a:p>
          <a:p>
            <a:pPr marL="460375" indent="-401638">
              <a:spcAft>
                <a:spcPct val="50000"/>
              </a:spcAft>
              <a:buFontTx/>
              <a:buAutoNum type="arabicPeriod"/>
              <a:defRPr/>
            </a:pPr>
            <a:r>
              <a:rPr lang="en-US" sz="2400" dirty="0">
                <a:solidFill>
                  <a:schemeClr val="bg1"/>
                </a:solidFill>
                <a:effectLst>
                  <a:outerShdw blurRad="38100" dist="38100" dir="2700000" algn="tl">
                    <a:srgbClr val="808080"/>
                  </a:outerShdw>
                </a:effectLst>
                <a:latin typeface="Times New Roman" pitchFamily="18" charset="0"/>
              </a:rPr>
              <a:t>Constant attack on the “affirmative state” undermines people’s identification with government and belief in politics</a:t>
            </a:r>
          </a:p>
          <a:p>
            <a:pPr marL="460375" indent="-401638">
              <a:spcAft>
                <a:spcPct val="50000"/>
              </a:spcAft>
              <a:buFontTx/>
              <a:buAutoNum type="arabicPeriod"/>
              <a:defRPr/>
            </a:pPr>
            <a:r>
              <a:rPr lang="en-US" sz="2400" dirty="0">
                <a:solidFill>
                  <a:srgbClr val="FFFF00"/>
                </a:solidFill>
                <a:effectLst>
                  <a:outerShdw blurRad="38100" dist="38100" dir="2700000" algn="tl">
                    <a:srgbClr val="808080"/>
                  </a:outerShdw>
                </a:effectLst>
                <a:latin typeface="Times New Roman" pitchFamily="18" charset="0"/>
              </a:rPr>
              <a:t>High levels of inequality erode the sense of community and the sense of civic obligation.</a:t>
            </a:r>
          </a:p>
          <a:p>
            <a:pPr marL="460375" indent="-401638">
              <a:spcAft>
                <a:spcPct val="50000"/>
              </a:spcAft>
              <a:buFontTx/>
              <a:buAutoNum type="arabicPeriod"/>
              <a:defRPr/>
            </a:pPr>
            <a:r>
              <a:rPr lang="en-US" sz="2400" dirty="0">
                <a:latin typeface="Times New Roman" pitchFamily="18" charset="0"/>
              </a:rPr>
              <a:t>The role of money in politics makes many people feel cynical about participation: corruption breeds cynicism and cynicism breeds apathy</a:t>
            </a:r>
          </a:p>
        </p:txBody>
      </p:sp>
      <p:sp>
        <p:nvSpPr>
          <p:cNvPr id="3" name="Text Box 5"/>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 Voting &amp; Apathy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Box 3"/>
          <p:cNvSpPr txBox="1">
            <a:spLocks noChangeArrowheads="1"/>
          </p:cNvSpPr>
          <p:nvPr/>
        </p:nvSpPr>
        <p:spPr bwMode="auto">
          <a:xfrm>
            <a:off x="0" y="457200"/>
            <a:ext cx="9144000" cy="6248400"/>
          </a:xfrm>
          <a:prstGeom prst="rect">
            <a:avLst/>
          </a:prstGeom>
          <a:noFill/>
          <a:ln w="76200">
            <a:noFill/>
            <a:miter lim="800000"/>
            <a:headEnd/>
            <a:tailEnd/>
          </a:ln>
          <a:effectLst/>
        </p:spPr>
        <p:txBody>
          <a:bodyPr lIns="182880" tIns="91440" rIns="182880" bIns="274320">
            <a:spAutoFit/>
          </a:bodyPr>
          <a:lstStyle/>
          <a:p>
            <a:pPr marL="342900" indent="-342900" algn="ctr">
              <a:defRPr/>
            </a:pPr>
            <a:r>
              <a:rPr lang="en-US" sz="3200" dirty="0">
                <a:solidFill>
                  <a:schemeClr val="bg1"/>
                </a:solidFill>
                <a:effectLst>
                  <a:outerShdw blurRad="38100" dist="38100" dir="2700000" algn="tl">
                    <a:srgbClr val="808080"/>
                  </a:outerShdw>
                </a:effectLst>
                <a:latin typeface="Times New Roman" pitchFamily="18" charset="0"/>
              </a:rPr>
              <a:t>How U.S. social conditions and political institutions </a:t>
            </a:r>
          </a:p>
          <a:p>
            <a:pPr marL="342900" indent="-342900" algn="ctr">
              <a:defRPr/>
            </a:pPr>
            <a:r>
              <a:rPr lang="en-US" sz="3200" dirty="0">
                <a:solidFill>
                  <a:schemeClr val="bg1"/>
                </a:solidFill>
                <a:effectLst>
                  <a:outerShdw blurRad="38100" dist="38100" dir="2700000" algn="tl">
                    <a:srgbClr val="808080"/>
                  </a:outerShdw>
                </a:effectLst>
                <a:latin typeface="Times New Roman" pitchFamily="18" charset="0"/>
              </a:rPr>
              <a:t>undermine voting</a:t>
            </a:r>
          </a:p>
          <a:p>
            <a:pPr marL="342900" indent="-342900">
              <a:spcAft>
                <a:spcPct val="50000"/>
              </a:spcAft>
              <a:buFontTx/>
              <a:buAutoNum type="arabicPeriod"/>
              <a:defRPr/>
            </a:pPr>
            <a:endParaRPr lang="en-US" sz="2000" b="1" dirty="0">
              <a:solidFill>
                <a:schemeClr val="bg1"/>
              </a:solidFill>
              <a:effectLst>
                <a:outerShdw blurRad="38100" dist="38100" dir="2700000" algn="tl">
                  <a:srgbClr val="808080"/>
                </a:outerShdw>
              </a:effectLst>
              <a:latin typeface="Times New Roman" pitchFamily="18" charset="0"/>
            </a:endParaRPr>
          </a:p>
          <a:p>
            <a:pPr marL="460375" indent="-401638">
              <a:spcAft>
                <a:spcPct val="50000"/>
              </a:spcAft>
              <a:buFontTx/>
              <a:buAutoNum type="arabicPeriod"/>
              <a:defRPr/>
            </a:pPr>
            <a:r>
              <a:rPr lang="en-US" sz="2400" dirty="0">
                <a:solidFill>
                  <a:schemeClr val="bg1"/>
                </a:solidFill>
                <a:effectLst>
                  <a:outerShdw blurRad="38100" dist="38100" dir="2700000" algn="tl">
                    <a:srgbClr val="808080"/>
                  </a:outerShdw>
                </a:effectLst>
                <a:latin typeface="Times New Roman" pitchFamily="18" charset="0"/>
              </a:rPr>
              <a:t>Costs of voting: cumbersome registration rules; photo I.D. cards</a:t>
            </a:r>
          </a:p>
          <a:p>
            <a:pPr marL="460375" indent="-401638">
              <a:spcAft>
                <a:spcPct val="50000"/>
              </a:spcAft>
              <a:buFontTx/>
              <a:buAutoNum type="arabicPeriod"/>
              <a:defRPr/>
            </a:pPr>
            <a:r>
              <a:rPr lang="en-US" sz="2400" dirty="0">
                <a:solidFill>
                  <a:schemeClr val="bg1"/>
                </a:solidFill>
                <a:effectLst>
                  <a:outerShdw blurRad="38100" dist="38100" dir="2700000" algn="tl">
                    <a:srgbClr val="808080"/>
                  </a:outerShdw>
                </a:effectLst>
                <a:latin typeface="Times New Roman" pitchFamily="18" charset="0"/>
              </a:rPr>
              <a:t>Consumerism, individualism and </a:t>
            </a:r>
            <a:r>
              <a:rPr lang="en-US" sz="2400" dirty="0" err="1">
                <a:solidFill>
                  <a:schemeClr val="bg1"/>
                </a:solidFill>
                <a:effectLst>
                  <a:outerShdw blurRad="38100" dist="38100" dir="2700000" algn="tl">
                    <a:srgbClr val="808080"/>
                  </a:outerShdw>
                </a:effectLst>
                <a:latin typeface="Times New Roman" pitchFamily="18" charset="0"/>
              </a:rPr>
              <a:t>privatism</a:t>
            </a:r>
            <a:r>
              <a:rPr lang="en-US" sz="2400" dirty="0">
                <a:solidFill>
                  <a:schemeClr val="bg1"/>
                </a:solidFill>
                <a:effectLst>
                  <a:outerShdw blurRad="38100" dist="38100" dir="2700000" algn="tl">
                    <a:srgbClr val="808080"/>
                  </a:outerShdw>
                </a:effectLst>
                <a:latin typeface="Times New Roman" pitchFamily="18" charset="0"/>
              </a:rPr>
              <a:t> undermine value of collective institutions, including democracy.</a:t>
            </a:r>
          </a:p>
          <a:p>
            <a:pPr marL="460375" indent="-401638">
              <a:spcAft>
                <a:spcPct val="50000"/>
              </a:spcAft>
              <a:buFontTx/>
              <a:buAutoNum type="arabicPeriod"/>
              <a:defRPr/>
            </a:pPr>
            <a:r>
              <a:rPr lang="en-US" sz="2400" dirty="0">
                <a:solidFill>
                  <a:schemeClr val="bg1"/>
                </a:solidFill>
                <a:effectLst>
                  <a:outerShdw blurRad="38100" dist="38100" dir="2700000" algn="tl">
                    <a:srgbClr val="808080"/>
                  </a:outerShdw>
                </a:effectLst>
                <a:latin typeface="Times New Roman" pitchFamily="18" charset="0"/>
              </a:rPr>
              <a:t>Constant attack on the “affirmative state” undermines people’s identification with government and belief in politics</a:t>
            </a:r>
          </a:p>
          <a:p>
            <a:pPr marL="460375" indent="-401638">
              <a:spcAft>
                <a:spcPct val="50000"/>
              </a:spcAft>
              <a:buFontTx/>
              <a:buAutoNum type="arabicPeriod"/>
              <a:defRPr/>
            </a:pPr>
            <a:r>
              <a:rPr lang="en-US" sz="2400" dirty="0">
                <a:solidFill>
                  <a:schemeClr val="bg1"/>
                </a:solidFill>
                <a:effectLst>
                  <a:outerShdw blurRad="38100" dist="38100" dir="2700000" algn="tl">
                    <a:srgbClr val="808080"/>
                  </a:outerShdw>
                </a:effectLst>
                <a:latin typeface="Times New Roman" pitchFamily="18" charset="0"/>
              </a:rPr>
              <a:t>High levels of inequality erode the sense of community and the sense of civic obligation.</a:t>
            </a:r>
          </a:p>
          <a:p>
            <a:pPr marL="460375" indent="-401638">
              <a:spcAft>
                <a:spcPct val="50000"/>
              </a:spcAft>
              <a:buFontTx/>
              <a:buAutoNum type="arabicPeriod"/>
              <a:defRPr/>
            </a:pPr>
            <a:r>
              <a:rPr lang="en-US" sz="2400" dirty="0">
                <a:solidFill>
                  <a:srgbClr val="FFFF00"/>
                </a:solidFill>
                <a:effectLst>
                  <a:outerShdw blurRad="38100" dist="38100" dir="2700000" algn="tl">
                    <a:srgbClr val="808080"/>
                  </a:outerShdw>
                </a:effectLst>
                <a:latin typeface="Times New Roman" pitchFamily="18" charset="0"/>
              </a:rPr>
              <a:t>The role of money in politics makes many people feel cynical about participation: corruption breeds cynicism and cynicism breeds apathy.</a:t>
            </a:r>
          </a:p>
        </p:txBody>
      </p:sp>
      <p:sp>
        <p:nvSpPr>
          <p:cNvPr id="3" name="Text Box 5"/>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 Voting &amp; Apathy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3"/>
          <p:cNvSpPr txBox="1">
            <a:spLocks noChangeArrowheads="1"/>
          </p:cNvSpPr>
          <p:nvPr/>
        </p:nvSpPr>
        <p:spPr bwMode="auto">
          <a:xfrm>
            <a:off x="1143000" y="2133600"/>
            <a:ext cx="7086600" cy="1006475"/>
          </a:xfrm>
          <a:prstGeom prst="rect">
            <a:avLst/>
          </a:prstGeom>
          <a:noFill/>
          <a:ln w="9525">
            <a:noFill/>
            <a:miter lim="800000"/>
            <a:headEnd/>
            <a:tailEnd/>
          </a:ln>
          <a:effectLst/>
        </p:spPr>
        <p:txBody>
          <a:bodyPr>
            <a:spAutoFit/>
          </a:bodyPr>
          <a:lstStyle/>
          <a:p>
            <a:pPr algn="ctr">
              <a:spcBef>
                <a:spcPct val="50000"/>
              </a:spcBef>
              <a:defRPr/>
            </a:pPr>
            <a:r>
              <a:rPr lang="en-US" sz="4000" dirty="0">
                <a:solidFill>
                  <a:schemeClr val="bg1"/>
                </a:solidFill>
                <a:effectLst>
                  <a:outerShdw blurRad="38100" dist="38100" dir="2700000" algn="tl">
                    <a:srgbClr val="000000"/>
                  </a:outerShdw>
                </a:effectLst>
                <a:latin typeface="Times New Roman" pitchFamily="18" charset="0"/>
              </a:rPr>
              <a:t>I.</a:t>
            </a:r>
            <a:r>
              <a:rPr lang="en-US" sz="6000" dirty="0">
                <a:solidFill>
                  <a:schemeClr val="bg1"/>
                </a:solidFill>
                <a:effectLst>
                  <a:outerShdw blurRad="38100" dist="38100" dir="2700000" algn="tl">
                    <a:srgbClr val="000000"/>
                  </a:outerShdw>
                </a:effectLst>
                <a:latin typeface="Times New Roman" pitchFamily="18" charset="0"/>
              </a:rPr>
              <a:t> </a:t>
            </a:r>
            <a:r>
              <a:rPr lang="en-US" sz="4000" dirty="0">
                <a:solidFill>
                  <a:schemeClr val="bg1"/>
                </a:solidFill>
                <a:effectLst>
                  <a:outerShdw blurRad="38100" dist="38100" dir="2700000" algn="tl">
                    <a:srgbClr val="000000"/>
                  </a:outerShdw>
                </a:effectLst>
                <a:latin typeface="Times New Roman" pitchFamily="18" charset="0"/>
              </a:rPr>
              <a:t>Why Bother Voting?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3"/>
          <p:cNvSpPr txBox="1">
            <a:spLocks noChangeArrowheads="1"/>
          </p:cNvSpPr>
          <p:nvPr/>
        </p:nvSpPr>
        <p:spPr bwMode="auto">
          <a:xfrm>
            <a:off x="1143000" y="2133600"/>
            <a:ext cx="7086600" cy="1006475"/>
          </a:xfrm>
          <a:prstGeom prst="rect">
            <a:avLst/>
          </a:prstGeom>
          <a:noFill/>
          <a:ln w="9525">
            <a:noFill/>
            <a:miter lim="800000"/>
            <a:headEnd/>
            <a:tailEnd/>
          </a:ln>
          <a:effectLst/>
        </p:spPr>
        <p:txBody>
          <a:bodyPr>
            <a:spAutoFit/>
          </a:bodyPr>
          <a:lstStyle/>
          <a:p>
            <a:pPr algn="ctr">
              <a:spcBef>
                <a:spcPct val="50000"/>
              </a:spcBef>
              <a:defRPr/>
            </a:pPr>
            <a:r>
              <a:rPr lang="en-US" sz="4000" dirty="0">
                <a:solidFill>
                  <a:schemeClr val="bg1"/>
                </a:solidFill>
                <a:effectLst>
                  <a:outerShdw blurRad="38100" dist="38100" dir="2700000" algn="tl">
                    <a:srgbClr val="000000"/>
                  </a:outerShdw>
                </a:effectLst>
                <a:latin typeface="Times New Roman" pitchFamily="18" charset="0"/>
              </a:rPr>
              <a:t>II.</a:t>
            </a:r>
            <a:r>
              <a:rPr lang="en-US" sz="6000" dirty="0">
                <a:solidFill>
                  <a:schemeClr val="bg1"/>
                </a:solidFill>
                <a:effectLst>
                  <a:outerShdw blurRad="38100" dist="38100" dir="2700000" algn="tl">
                    <a:srgbClr val="000000"/>
                  </a:outerShdw>
                </a:effectLst>
                <a:latin typeface="Times New Roman" pitchFamily="18" charset="0"/>
              </a:rPr>
              <a:t> </a:t>
            </a:r>
            <a:r>
              <a:rPr lang="en-US" sz="4000" dirty="0">
                <a:solidFill>
                  <a:schemeClr val="bg1"/>
                </a:solidFill>
                <a:effectLst>
                  <a:outerShdw blurRad="38100" dist="38100" dir="2700000" algn="tl">
                    <a:srgbClr val="000000"/>
                  </a:outerShdw>
                </a:effectLst>
                <a:latin typeface="Times New Roman" pitchFamily="18" charset="0"/>
              </a:rPr>
              <a:t>REPRESENTATION RULES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81000" y="914400"/>
            <a:ext cx="8305800" cy="4648200"/>
          </a:xfrm>
          <a:prstGeom prst="rect">
            <a:avLst/>
          </a:prstGeom>
          <a:noFill/>
          <a:ln w="9525">
            <a:noFill/>
            <a:miter lim="800000"/>
            <a:headEnd/>
            <a:tailEnd/>
          </a:ln>
          <a:effectLst/>
        </p:spPr>
        <p:txBody>
          <a:bodyPr>
            <a:spAutoFit/>
          </a:bodyPr>
          <a:lstStyle/>
          <a:p>
            <a:pPr marL="342900" indent="-342900" algn="ctr">
              <a:spcBef>
                <a:spcPct val="50000"/>
              </a:spcBef>
              <a:buFontTx/>
              <a:buAutoNum type="arabicPeriod"/>
              <a:defRPr/>
            </a:pPr>
            <a:r>
              <a:rPr lang="en-US" sz="4000" dirty="0">
                <a:solidFill>
                  <a:schemeClr val="bg1"/>
                </a:solidFill>
                <a:effectLst>
                  <a:outerShdw blurRad="38100" dist="38100" dir="2700000" algn="tl">
                    <a:srgbClr val="000000"/>
                  </a:outerShdw>
                </a:effectLst>
                <a:latin typeface="Times New Roman" pitchFamily="18" charset="0"/>
              </a:rPr>
              <a:t>Key idea</a:t>
            </a:r>
          </a:p>
          <a:p>
            <a:pPr marL="342900" indent="-342900">
              <a:spcBef>
                <a:spcPct val="50000"/>
              </a:spcBef>
              <a:defRPr/>
            </a:pPr>
            <a:r>
              <a:rPr lang="en-US" sz="3200" dirty="0">
                <a:solidFill>
                  <a:schemeClr val="bg1"/>
                </a:solidFill>
                <a:effectLst>
                  <a:outerShdw blurRad="38100" dist="38100" dir="2700000" algn="tl">
                    <a:srgbClr val="000000"/>
                  </a:outerShdw>
                </a:effectLst>
                <a:latin typeface="Times New Roman" pitchFamily="18" charset="0"/>
              </a:rPr>
              <a:t>	Different electoral rules of the game generate very different dynamics of political competition with very different long term effects on democratic life.</a:t>
            </a:r>
          </a:p>
          <a:p>
            <a:pPr marL="342900" indent="-342900">
              <a:spcBef>
                <a:spcPct val="50000"/>
              </a:spcBef>
              <a:defRPr/>
            </a:pPr>
            <a:r>
              <a:rPr lang="en-US" sz="3200" dirty="0">
                <a:solidFill>
                  <a:schemeClr val="bg1"/>
                </a:solidFill>
                <a:effectLst>
                  <a:outerShdw blurRad="38100" dist="38100" dir="2700000" algn="tl">
                    <a:srgbClr val="000000"/>
                  </a:outerShdw>
                </a:effectLst>
                <a:latin typeface="Times New Roman" pitchFamily="18" charset="0"/>
              </a:rPr>
              <a:t>	Of particular importance = the rules of electoral competition and representation shape the number and strength of political parties.</a:t>
            </a:r>
          </a:p>
        </p:txBody>
      </p:sp>
      <p:sp>
        <p:nvSpPr>
          <p:cNvPr id="11269" name="Text Box 5"/>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II. REPRESENTATION RULES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152400" y="685800"/>
            <a:ext cx="8610600" cy="5448300"/>
          </a:xfrm>
          <a:prstGeom prst="rect">
            <a:avLst/>
          </a:prstGeom>
          <a:noFill/>
          <a:ln w="9525">
            <a:noFill/>
            <a:miter lim="800000"/>
            <a:headEnd/>
            <a:tailEnd/>
          </a:ln>
          <a:effectLst/>
        </p:spPr>
        <p:txBody>
          <a:bodyPr>
            <a:spAutoFit/>
          </a:bodyPr>
          <a:lstStyle/>
          <a:p>
            <a:pPr marL="342900" indent="-342900" algn="ctr">
              <a:spcBef>
                <a:spcPct val="50000"/>
              </a:spcBef>
              <a:defRPr/>
            </a:pPr>
            <a:r>
              <a:rPr lang="en-US" sz="4000" dirty="0">
                <a:solidFill>
                  <a:schemeClr val="bg1"/>
                </a:solidFill>
                <a:effectLst>
                  <a:outerShdw blurRad="38100" dist="38100" dir="2700000" algn="tl">
                    <a:srgbClr val="000000"/>
                  </a:outerShdw>
                </a:effectLst>
                <a:latin typeface="Times New Roman" pitchFamily="18" charset="0"/>
              </a:rPr>
              <a:t>2. Basic Structure of US system</a:t>
            </a:r>
          </a:p>
          <a:p>
            <a:pPr marL="342900" indent="-342900">
              <a:spcBef>
                <a:spcPct val="50000"/>
              </a:spcBef>
              <a:defRPr/>
            </a:pPr>
            <a:r>
              <a:rPr lang="en-US" sz="2800" dirty="0">
                <a:solidFill>
                  <a:schemeClr val="bg1"/>
                </a:solidFill>
                <a:effectLst>
                  <a:outerShdw blurRad="38100" dist="38100" dir="2700000" algn="tl">
                    <a:srgbClr val="000000"/>
                  </a:outerShdw>
                </a:effectLst>
                <a:latin typeface="Times New Roman" pitchFamily="18" charset="0"/>
              </a:rPr>
              <a:t>	Single member districts with plurality voting, also called “first past the post single member districts”: Whoever gets the most votes wins.</a:t>
            </a:r>
          </a:p>
          <a:p>
            <a:pPr marL="800100" lvl="1" indent="-342900">
              <a:spcBef>
                <a:spcPct val="50000"/>
              </a:spcBef>
              <a:buFontTx/>
              <a:buChar char="•"/>
              <a:defRPr/>
            </a:pPr>
            <a:r>
              <a:rPr lang="en-US" sz="2800" dirty="0">
                <a:solidFill>
                  <a:schemeClr val="bg1"/>
                </a:solidFill>
                <a:effectLst>
                  <a:outerShdw blurRad="38100" dist="38100" dir="2700000" algn="tl">
                    <a:srgbClr val="000000"/>
                  </a:outerShdw>
                </a:effectLst>
                <a:latin typeface="Times New Roman" pitchFamily="18" charset="0"/>
              </a:rPr>
              <a:t>Example: Three candidates, one gets 34% of the vote, the other two each gets 32% of the vote. The first candidate is elected.</a:t>
            </a:r>
          </a:p>
          <a:p>
            <a:pPr marL="800100" lvl="1" indent="-342900">
              <a:spcBef>
                <a:spcPct val="50000"/>
              </a:spcBef>
              <a:buFontTx/>
              <a:buChar char="•"/>
              <a:defRPr/>
            </a:pPr>
            <a:r>
              <a:rPr lang="en-US" sz="2800" dirty="0">
                <a:solidFill>
                  <a:schemeClr val="bg1"/>
                </a:solidFill>
                <a:effectLst>
                  <a:outerShdw blurRad="38100" dist="38100" dir="2700000" algn="tl">
                    <a:srgbClr val="000000"/>
                  </a:outerShdw>
                </a:effectLst>
                <a:latin typeface="Times New Roman" pitchFamily="18" charset="0"/>
              </a:rPr>
              <a:t>Consequence: </a:t>
            </a:r>
            <a:r>
              <a:rPr lang="en-US" sz="2800" i="1" dirty="0">
                <a:solidFill>
                  <a:schemeClr val="bg1"/>
                </a:solidFill>
                <a:effectLst>
                  <a:outerShdw blurRad="38100" dist="38100" dir="2700000" algn="tl">
                    <a:srgbClr val="000000"/>
                  </a:outerShdw>
                </a:effectLst>
                <a:latin typeface="Times New Roman" pitchFamily="18" charset="0"/>
              </a:rPr>
              <a:t>two party duopoly </a:t>
            </a:r>
            <a:r>
              <a:rPr lang="en-US" sz="2800" dirty="0">
                <a:solidFill>
                  <a:schemeClr val="bg1"/>
                </a:solidFill>
                <a:effectLst>
                  <a:outerShdw blurRad="38100" dist="38100" dir="2700000" algn="tl">
                    <a:srgbClr val="000000"/>
                  </a:outerShdw>
                </a:effectLst>
                <a:latin typeface="Times New Roman" pitchFamily="18" charset="0"/>
              </a:rPr>
              <a:t>because of fear of wasting vote on third parties. </a:t>
            </a:r>
          </a:p>
          <a:p>
            <a:pPr marL="800100" lvl="1" indent="-342900">
              <a:spcBef>
                <a:spcPct val="50000"/>
              </a:spcBef>
              <a:buFontTx/>
              <a:buChar char="•"/>
              <a:defRPr/>
            </a:pPr>
            <a:r>
              <a:rPr lang="en-US" sz="2800" dirty="0">
                <a:solidFill>
                  <a:schemeClr val="bg1"/>
                </a:solidFill>
                <a:effectLst>
                  <a:outerShdw blurRad="38100" dist="38100" dir="2700000" algn="tl">
                    <a:srgbClr val="000000"/>
                  </a:outerShdw>
                </a:effectLst>
                <a:latin typeface="Times New Roman" pitchFamily="18" charset="0"/>
              </a:rPr>
              <a:t>This encourages “lesser of two evils voting”</a:t>
            </a:r>
            <a:endParaRPr lang="en-US" sz="2800" i="1" dirty="0">
              <a:solidFill>
                <a:schemeClr val="bg1"/>
              </a:solidFill>
              <a:effectLst>
                <a:outerShdw blurRad="38100" dist="38100" dir="2700000" algn="tl">
                  <a:srgbClr val="000000"/>
                </a:outerShdw>
              </a:effectLst>
              <a:latin typeface="Times New Roman" pitchFamily="18" charset="0"/>
            </a:endParaRPr>
          </a:p>
        </p:txBody>
      </p:sp>
      <p:sp>
        <p:nvSpPr>
          <p:cNvPr id="24579" name="Text Box 3"/>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II. REPRESENTATION RULES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1066800" y="685800"/>
            <a:ext cx="7086600" cy="5140325"/>
          </a:xfrm>
          <a:prstGeom prst="rect">
            <a:avLst/>
          </a:prstGeom>
          <a:noFill/>
          <a:ln w="9525">
            <a:noFill/>
            <a:miter lim="800000"/>
            <a:headEnd/>
            <a:tailEnd/>
          </a:ln>
          <a:effectLst/>
        </p:spPr>
        <p:txBody>
          <a:bodyPr>
            <a:spAutoFit/>
          </a:bodyPr>
          <a:lstStyle/>
          <a:p>
            <a:pPr marL="342900" indent="-342900" algn="ctr">
              <a:spcBef>
                <a:spcPct val="50000"/>
              </a:spcBef>
              <a:defRPr/>
            </a:pPr>
            <a:r>
              <a:rPr lang="en-US" sz="4000" dirty="0">
                <a:solidFill>
                  <a:schemeClr val="bg1"/>
                </a:solidFill>
                <a:effectLst>
                  <a:outerShdw blurRad="38100" dist="38100" dir="2700000" algn="tl">
                    <a:srgbClr val="000000"/>
                  </a:outerShdw>
                </a:effectLst>
                <a:latin typeface="Times New Roman" pitchFamily="18" charset="0"/>
              </a:rPr>
              <a:t>3. </a:t>
            </a:r>
            <a:r>
              <a:rPr lang="en-US" sz="3600" dirty="0">
                <a:solidFill>
                  <a:schemeClr val="bg1"/>
                </a:solidFill>
                <a:effectLst>
                  <a:outerShdw blurRad="38100" dist="38100" dir="2700000" algn="tl">
                    <a:srgbClr val="000000"/>
                  </a:outerShdw>
                </a:effectLst>
                <a:latin typeface="Times New Roman" pitchFamily="18" charset="0"/>
              </a:rPr>
              <a:t>Voting rules in the past in the US</a:t>
            </a:r>
          </a:p>
          <a:p>
            <a:pPr marL="342900" indent="-342900">
              <a:spcBef>
                <a:spcPct val="50000"/>
              </a:spcBef>
              <a:defRPr/>
            </a:pPr>
            <a:r>
              <a:rPr lang="en-US" sz="2400" dirty="0">
                <a:solidFill>
                  <a:schemeClr val="bg1"/>
                </a:solidFill>
                <a:effectLst>
                  <a:outerShdw blurRad="38100" dist="38100" dir="2700000" algn="tl">
                    <a:srgbClr val="000000"/>
                  </a:outerShdw>
                </a:effectLst>
                <a:latin typeface="Times New Roman" pitchFamily="18" charset="0"/>
              </a:rPr>
              <a:t>	“Fusion voting” in 19</a:t>
            </a:r>
            <a:r>
              <a:rPr lang="en-US" sz="2400" baseline="30000" dirty="0">
                <a:solidFill>
                  <a:schemeClr val="bg1"/>
                </a:solidFill>
                <a:effectLst>
                  <a:outerShdw blurRad="38100" dist="38100" dir="2700000" algn="tl">
                    <a:srgbClr val="000000"/>
                  </a:outerShdw>
                </a:effectLst>
                <a:latin typeface="Times New Roman" pitchFamily="18" charset="0"/>
              </a:rPr>
              <a:t>th</a:t>
            </a:r>
            <a:r>
              <a:rPr lang="en-US" sz="2400" dirty="0">
                <a:solidFill>
                  <a:schemeClr val="bg1"/>
                </a:solidFill>
                <a:effectLst>
                  <a:outerShdw blurRad="38100" dist="38100" dir="2700000" algn="tl">
                    <a:srgbClr val="000000"/>
                  </a:outerShdw>
                </a:effectLst>
                <a:latin typeface="Times New Roman" pitchFamily="18" charset="0"/>
              </a:rPr>
              <a:t> Century US:</a:t>
            </a:r>
          </a:p>
          <a:p>
            <a:pPr marL="342900" indent="-342900">
              <a:spcBef>
                <a:spcPct val="50000"/>
              </a:spcBef>
              <a:defRPr/>
            </a:pPr>
            <a:r>
              <a:rPr lang="en-US" sz="2400" dirty="0">
                <a:solidFill>
                  <a:schemeClr val="bg1"/>
                </a:solidFill>
                <a:effectLst>
                  <a:outerShdw blurRad="38100" dist="38100" dir="2700000" algn="tl">
                    <a:srgbClr val="000000"/>
                  </a:outerShdw>
                </a:effectLst>
                <a:latin typeface="Times New Roman" pitchFamily="18" charset="0"/>
              </a:rPr>
              <a:t>	Basic idea: two parties could nominate the same candidate, so that candidate could appear o9n the ballot more than once, under different “party lines.” This increased the strength of third parties and their role in elections.</a:t>
            </a:r>
          </a:p>
          <a:p>
            <a:pPr marL="857250" indent="-342900">
              <a:spcBef>
                <a:spcPct val="50000"/>
              </a:spcBef>
              <a:buFontTx/>
              <a:buChar char="•"/>
              <a:defRPr/>
            </a:pPr>
            <a:r>
              <a:rPr lang="en-US" sz="2400" dirty="0">
                <a:solidFill>
                  <a:schemeClr val="bg1"/>
                </a:solidFill>
                <a:effectLst>
                  <a:outerShdw blurRad="38100" dist="38100" dir="2700000" algn="tl">
                    <a:srgbClr val="000000"/>
                  </a:outerShdw>
                </a:effectLst>
                <a:latin typeface="Times New Roman" pitchFamily="18" charset="0"/>
              </a:rPr>
              <a:t>Most important case in the 19</a:t>
            </a:r>
            <a:r>
              <a:rPr lang="en-US" sz="2400" baseline="30000" dirty="0">
                <a:solidFill>
                  <a:schemeClr val="bg1"/>
                </a:solidFill>
                <a:effectLst>
                  <a:outerShdw blurRad="38100" dist="38100" dir="2700000" algn="tl">
                    <a:srgbClr val="000000"/>
                  </a:outerShdw>
                </a:effectLst>
                <a:latin typeface="Times New Roman" pitchFamily="18" charset="0"/>
              </a:rPr>
              <a:t>th</a:t>
            </a:r>
            <a:r>
              <a:rPr lang="en-US" sz="2400" dirty="0">
                <a:solidFill>
                  <a:schemeClr val="bg1"/>
                </a:solidFill>
                <a:effectLst>
                  <a:outerShdw blurRad="38100" dist="38100" dir="2700000" algn="tl">
                    <a:srgbClr val="000000"/>
                  </a:outerShdw>
                </a:effectLst>
                <a:latin typeface="Times New Roman" pitchFamily="18" charset="0"/>
              </a:rPr>
              <a:t> century = The Populist Party</a:t>
            </a:r>
          </a:p>
          <a:p>
            <a:pPr marL="857250" indent="-342900">
              <a:spcBef>
                <a:spcPct val="50000"/>
              </a:spcBef>
              <a:buFontTx/>
              <a:buChar char="•"/>
              <a:defRPr/>
            </a:pPr>
            <a:r>
              <a:rPr lang="en-US" sz="2400" dirty="0">
                <a:solidFill>
                  <a:schemeClr val="bg1"/>
                </a:solidFill>
                <a:effectLst>
                  <a:outerShdw blurRad="38100" dist="38100" dir="2700000" algn="tl">
                    <a:srgbClr val="000000"/>
                  </a:outerShdw>
                </a:effectLst>
                <a:latin typeface="Times New Roman" pitchFamily="18" charset="0"/>
              </a:rPr>
              <a:t>Still exists in a few places, like New York. New York has the strongest third parties in the nation.</a:t>
            </a:r>
          </a:p>
        </p:txBody>
      </p:sp>
      <p:sp>
        <p:nvSpPr>
          <p:cNvPr id="25603" name="Text Box 3"/>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II. REPRESENTATION RULES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381000" y="609600"/>
            <a:ext cx="8382000" cy="6032421"/>
          </a:xfrm>
          <a:prstGeom prst="rect">
            <a:avLst/>
          </a:prstGeom>
          <a:noFill/>
          <a:ln w="9525">
            <a:noFill/>
            <a:miter lim="800000"/>
            <a:headEnd/>
            <a:tailEnd/>
          </a:ln>
          <a:effectLst/>
        </p:spPr>
        <p:txBody>
          <a:bodyPr>
            <a:spAutoFit/>
          </a:bodyPr>
          <a:lstStyle/>
          <a:p>
            <a:pPr marL="342900" marR="0" lvl="0" indent="-342900" algn="ctr" defTabSz="914400" rtl="0" eaLnBrk="1" fontAlgn="base" latinLnBrk="0" hangingPunct="1">
              <a:lnSpc>
                <a:spcPct val="100000"/>
              </a:lnSpc>
              <a:spcBef>
                <a:spcPct val="50000"/>
              </a:spcBef>
              <a:spcAft>
                <a:spcPts val="120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4. </a:t>
            </a:r>
            <a:r>
              <a:rPr kumimoji="0" lang="en-US" sz="36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Alternative voting rules that might increase the </a:t>
            </a:r>
            <a:r>
              <a:rPr kumimoji="0" lang="en-US" sz="3600" b="0" i="0" u="none" strike="noStrike" kern="1200" cap="none" spc="0" normalizeH="0" baseline="0" noProof="0" dirty="0" err="1">
                <a:ln>
                  <a:noFill/>
                </a:ln>
                <a:solidFill>
                  <a:srgbClr val="FFFFFF"/>
                </a:solidFill>
                <a:effectLst>
                  <a:outerShdw blurRad="38100" dist="38100" dir="2700000" algn="tl">
                    <a:srgbClr val="000000"/>
                  </a:outerShdw>
                </a:effectLst>
                <a:uLnTx/>
                <a:uFillTx/>
                <a:latin typeface="Times New Roman" pitchFamily="18" charset="0"/>
                <a:ea typeface="+mn-ea"/>
                <a:cs typeface="+mn-cs"/>
              </a:rPr>
              <a:t>democraticness</a:t>
            </a:r>
            <a:r>
              <a:rPr kumimoji="0" lang="en-US" sz="36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 of elections</a:t>
            </a:r>
          </a:p>
          <a:p>
            <a:pPr marL="800100" marR="0" lvl="1" indent="-342900" algn="l" defTabSz="914400" rtl="0" eaLnBrk="1" fontAlgn="base" latinLnBrk="0" hangingPunct="1">
              <a:lnSpc>
                <a:spcPct val="100000"/>
              </a:lnSpc>
              <a:spcBef>
                <a:spcPct val="50000"/>
              </a:spcBef>
              <a:spcAft>
                <a:spcPct val="0"/>
              </a:spcAft>
              <a:buClrTx/>
              <a:buSzTx/>
              <a:buFontTx/>
              <a:buChar char="•"/>
              <a:tabLst/>
              <a:defRPr/>
            </a:pPr>
            <a:r>
              <a:rPr kumimoji="0" lang="en-US" sz="2400" b="0" i="1"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Proportional Representation</a:t>
            </a:r>
            <a:r>
              <a:rPr kumimoji="0" lang="en-US" sz="24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 [PR]: multi-member districts with each party running multiple candidates on a “party list”. Candidates are elected proportionately to the vote for the party.</a:t>
            </a:r>
          </a:p>
          <a:p>
            <a:pPr marL="800100" marR="0" lvl="1" indent="-342900" algn="l" defTabSz="914400" rtl="0" eaLnBrk="1" fontAlgn="base" latinLnBrk="0" hangingPunct="1">
              <a:lnSpc>
                <a:spcPct val="100000"/>
              </a:lnSpc>
              <a:spcBef>
                <a:spcPct val="50000"/>
              </a:spcBef>
              <a:spcAft>
                <a:spcPct val="0"/>
              </a:spcAft>
              <a:buClrTx/>
              <a:buSzTx/>
              <a:buFontTx/>
              <a:buChar char="•"/>
              <a:tabLst/>
              <a:defRPr/>
            </a:pPr>
            <a:r>
              <a:rPr kumimoji="0" lang="en-US" sz="2400" b="0" i="1" u="none" strike="noStrike" kern="1200" cap="none" spc="0" normalizeH="0" baseline="0" noProof="0" dirty="0">
                <a:ln>
                  <a:noFill/>
                </a:ln>
                <a:effectLst>
                  <a:outerShdw blurRad="38100" dist="38100" dir="2700000" algn="tl">
                    <a:srgbClr val="000000"/>
                  </a:outerShdw>
                </a:effectLst>
                <a:uLnTx/>
                <a:uFillTx/>
                <a:latin typeface="Times New Roman" pitchFamily="18" charset="0"/>
                <a:ea typeface="+mn-ea"/>
                <a:cs typeface="+mn-cs"/>
              </a:rPr>
              <a:t>Instant Run-off voting</a:t>
            </a:r>
            <a:r>
              <a:rPr kumimoji="0" lang="en-US" sz="2400" b="0" i="0" u="none" strike="noStrike" kern="1200" cap="none" spc="0" normalizeH="0" baseline="0" noProof="0" dirty="0">
                <a:ln>
                  <a:noFill/>
                </a:ln>
                <a:effectLst>
                  <a:outerShdw blurRad="38100" dist="38100" dir="2700000" algn="tl">
                    <a:srgbClr val="000000"/>
                  </a:outerShdw>
                </a:effectLst>
                <a:uLnTx/>
                <a:uFillTx/>
                <a:latin typeface="Times New Roman" pitchFamily="18" charset="0"/>
                <a:ea typeface="+mn-ea"/>
                <a:cs typeface="+mn-cs"/>
              </a:rPr>
              <a:t> [IRV]: You rank-order the candidates on the ballot when you vote.</a:t>
            </a:r>
          </a:p>
          <a:p>
            <a:pPr marL="800100" marR="0" lvl="1" indent="-342900" algn="l" defTabSz="914400" rtl="0" eaLnBrk="1" fontAlgn="base" latinLnBrk="0" hangingPunct="1">
              <a:lnSpc>
                <a:spcPct val="100000"/>
              </a:lnSpc>
              <a:spcBef>
                <a:spcPct val="50000"/>
              </a:spcBef>
              <a:spcAft>
                <a:spcPct val="0"/>
              </a:spcAft>
              <a:buClrTx/>
              <a:buSzTx/>
              <a:buFontTx/>
              <a:buChar char="•"/>
              <a:tabLst/>
              <a:defRPr/>
            </a:pPr>
            <a:r>
              <a:rPr kumimoji="0" lang="en-US" sz="2400" b="0" i="1" u="none" strike="noStrike" kern="1200" cap="none" spc="0" normalizeH="0" baseline="0" noProof="0" dirty="0" smtClean="0">
                <a:ln>
                  <a:noFill/>
                </a:ln>
                <a:effectLst>
                  <a:outerShdw blurRad="38100" dist="38100" dir="2700000" algn="tl">
                    <a:srgbClr val="000000"/>
                  </a:outerShdw>
                </a:effectLst>
                <a:uLnTx/>
                <a:uFillTx/>
                <a:latin typeface="Times New Roman" pitchFamily="18" charset="0"/>
                <a:ea typeface="+mn-ea"/>
                <a:cs typeface="+mn-cs"/>
              </a:rPr>
              <a:t>Proxy voter-representation</a:t>
            </a:r>
            <a:r>
              <a:rPr kumimoji="0" lang="en-US" sz="2400" b="0" i="0" u="none" strike="noStrike" kern="1200" cap="none" spc="0" normalizeH="0" baseline="0" noProof="0" dirty="0">
                <a:ln>
                  <a:noFill/>
                </a:ln>
                <a:effectLst>
                  <a:outerShdw blurRad="38100" dist="38100" dir="2700000" algn="tl">
                    <a:srgbClr val="000000"/>
                  </a:outerShdw>
                </a:effectLst>
                <a:uLnTx/>
                <a:uFillTx/>
                <a:latin typeface="Times New Roman" pitchFamily="18" charset="0"/>
                <a:ea typeface="+mn-ea"/>
                <a:cs typeface="+mn-cs"/>
              </a:rPr>
              <a:t>: All candidates receiving above a threshold </a:t>
            </a:r>
            <a:r>
              <a:rPr kumimoji="0" lang="en-US" sz="2400" b="0" i="0" u="none" strike="noStrike" kern="1200" cap="none" spc="0" normalizeH="0" baseline="0" noProof="0" dirty="0" smtClean="0">
                <a:ln>
                  <a:noFill/>
                </a:ln>
                <a:effectLst>
                  <a:outerShdw blurRad="38100" dist="38100" dir="2700000" algn="tl">
                    <a:srgbClr val="000000"/>
                  </a:outerShdw>
                </a:effectLst>
                <a:uLnTx/>
                <a:uFillTx/>
                <a:latin typeface="Times New Roman" pitchFamily="18" charset="0"/>
                <a:ea typeface="+mn-ea"/>
                <a:cs typeface="+mn-cs"/>
              </a:rPr>
              <a:t>(e.g. 20%</a:t>
            </a:r>
            <a:r>
              <a:rPr kumimoji="0" lang="en-US" sz="2400" b="0" i="0" u="none" strike="noStrike" kern="1200" cap="none" spc="0" normalizeH="0" noProof="0" dirty="0" smtClean="0">
                <a:ln>
                  <a:noFill/>
                </a:ln>
                <a:effectLst>
                  <a:outerShdw blurRad="38100" dist="38100" dir="2700000" algn="tl">
                    <a:srgbClr val="000000"/>
                  </a:outerShdw>
                </a:effectLst>
                <a:uLnTx/>
                <a:uFillTx/>
                <a:latin typeface="Times New Roman" pitchFamily="18" charset="0"/>
                <a:ea typeface="+mn-ea"/>
                <a:cs typeface="+mn-cs"/>
              </a:rPr>
              <a:t> of votes) </a:t>
            </a:r>
            <a:r>
              <a:rPr kumimoji="0" lang="en-US" sz="2400" b="0" i="0" u="none" strike="noStrike" kern="1200" cap="none" spc="0" normalizeH="0" baseline="0" noProof="0" dirty="0" smtClean="0">
                <a:ln>
                  <a:noFill/>
                </a:ln>
                <a:effectLst>
                  <a:outerShdw blurRad="38100" dist="38100" dir="2700000" algn="tl">
                    <a:srgbClr val="000000"/>
                  </a:outerShdw>
                </a:effectLst>
                <a:uLnTx/>
                <a:uFillTx/>
                <a:latin typeface="Times New Roman" pitchFamily="18" charset="0"/>
                <a:ea typeface="+mn-ea"/>
                <a:cs typeface="+mn-cs"/>
              </a:rPr>
              <a:t>are </a:t>
            </a:r>
            <a:r>
              <a:rPr kumimoji="0" lang="en-US" sz="2400" b="0" i="0" u="none" strike="noStrike" kern="1200" cap="none" spc="0" normalizeH="0" baseline="0" noProof="0" dirty="0">
                <a:ln>
                  <a:noFill/>
                </a:ln>
                <a:effectLst>
                  <a:outerShdw blurRad="38100" dist="38100" dir="2700000" algn="tl">
                    <a:srgbClr val="000000"/>
                  </a:outerShdw>
                </a:effectLst>
                <a:uLnTx/>
                <a:uFillTx/>
                <a:latin typeface="Times New Roman" pitchFamily="18" charset="0"/>
                <a:ea typeface="+mn-ea"/>
                <a:cs typeface="+mn-cs"/>
              </a:rPr>
              <a:t>elected; </a:t>
            </a:r>
            <a:r>
              <a:rPr kumimoji="0" lang="en-US" sz="2400" b="0" i="0" u="none" strike="noStrike" kern="1200" cap="none" spc="0" normalizeH="0" baseline="0" noProof="0" dirty="0" smtClean="0">
                <a:ln>
                  <a:noFill/>
                </a:ln>
                <a:effectLst>
                  <a:outerShdw blurRad="38100" dist="38100" dir="2700000" algn="tl">
                    <a:srgbClr val="000000"/>
                  </a:outerShdw>
                </a:effectLst>
                <a:uLnTx/>
                <a:uFillTx/>
                <a:latin typeface="Times New Roman" pitchFamily="18" charset="0"/>
                <a:ea typeface="+mn-ea"/>
                <a:cs typeface="+mn-cs"/>
              </a:rPr>
              <a:t>in </a:t>
            </a:r>
            <a:r>
              <a:rPr kumimoji="0" lang="en-US" sz="2400" b="0" i="0" u="none" strike="noStrike" kern="1200" cap="none" spc="0" normalizeH="0" baseline="0" noProof="0" dirty="0">
                <a:ln>
                  <a:noFill/>
                </a:ln>
                <a:effectLst>
                  <a:outerShdw blurRad="38100" dist="38100" dir="2700000" algn="tl">
                    <a:srgbClr val="000000"/>
                  </a:outerShdw>
                </a:effectLst>
                <a:uLnTx/>
                <a:uFillTx/>
                <a:latin typeface="Times New Roman" pitchFamily="18" charset="0"/>
                <a:ea typeface="+mn-ea"/>
                <a:cs typeface="+mn-cs"/>
              </a:rPr>
              <a:t>the legislature </a:t>
            </a:r>
            <a:r>
              <a:rPr kumimoji="0" lang="en-US" sz="2400" b="0" i="0" u="none" strike="noStrike" kern="1200" cap="none" spc="0" normalizeH="0" baseline="0" noProof="0" dirty="0" smtClean="0">
                <a:ln>
                  <a:noFill/>
                </a:ln>
                <a:effectLst>
                  <a:outerShdw blurRad="38100" dist="38100" dir="2700000" algn="tl">
                    <a:srgbClr val="000000"/>
                  </a:outerShdw>
                </a:effectLst>
                <a:uLnTx/>
                <a:uFillTx/>
                <a:latin typeface="Times New Roman" pitchFamily="18" charset="0"/>
                <a:ea typeface="+mn-ea"/>
                <a:cs typeface="+mn-cs"/>
              </a:rPr>
              <a:t>representatives cast </a:t>
            </a:r>
            <a:r>
              <a:rPr kumimoji="0" lang="en-US" sz="2400" b="0" i="0" u="none" strike="noStrike" kern="1200" cap="none" spc="0" normalizeH="0" baseline="0" noProof="0" dirty="0">
                <a:ln>
                  <a:noFill/>
                </a:ln>
                <a:effectLst>
                  <a:outerShdw blurRad="38100" dist="38100" dir="2700000" algn="tl">
                    <a:srgbClr val="000000"/>
                  </a:outerShdw>
                </a:effectLst>
                <a:uLnTx/>
                <a:uFillTx/>
                <a:latin typeface="Times New Roman" pitchFamily="18" charset="0"/>
                <a:ea typeface="+mn-ea"/>
                <a:cs typeface="+mn-cs"/>
              </a:rPr>
              <a:t>the number of votes they received in election</a:t>
            </a:r>
            <a:r>
              <a:rPr kumimoji="0" lang="en-US" sz="2400" b="0" i="0" u="none" strike="noStrike" kern="1200" cap="none" spc="0" normalizeH="0" baseline="0" noProof="0" dirty="0" smtClean="0">
                <a:ln>
                  <a:noFill/>
                </a:ln>
                <a:effectLst>
                  <a:outerShdw blurRad="38100" dist="38100" dir="2700000" algn="tl">
                    <a:srgbClr val="000000"/>
                  </a:outerShdw>
                </a:effectLst>
                <a:uLnTx/>
                <a:uFillTx/>
                <a:latin typeface="Times New Roman" pitchFamily="18" charset="0"/>
                <a:ea typeface="+mn-ea"/>
                <a:cs typeface="+mn-cs"/>
              </a:rPr>
              <a:t>. Second preference votes of</a:t>
            </a:r>
            <a:r>
              <a:rPr kumimoji="0" lang="en-US" sz="2400" b="0" i="0" u="none" strike="noStrike" kern="1200" cap="none" spc="0" normalizeH="0" noProof="0" dirty="0" smtClean="0">
                <a:ln>
                  <a:noFill/>
                </a:ln>
                <a:effectLst>
                  <a:outerShdw blurRad="38100" dist="38100" dir="2700000" algn="tl">
                    <a:srgbClr val="000000"/>
                  </a:outerShdw>
                </a:effectLst>
                <a:uLnTx/>
                <a:uFillTx/>
                <a:latin typeface="Times New Roman" pitchFamily="18" charset="0"/>
                <a:ea typeface="+mn-ea"/>
                <a:cs typeface="+mn-cs"/>
              </a:rPr>
              <a:t> excluded candidates are redistributed to elected candidates</a:t>
            </a:r>
            <a:endParaRPr kumimoji="0" lang="en-US" sz="2400" b="0" i="1" u="none" strike="noStrike" kern="1200" cap="none" spc="0" normalizeH="0" baseline="0" noProof="0" dirty="0">
              <a:ln>
                <a:noFill/>
              </a:ln>
              <a:effectLst>
                <a:outerShdw blurRad="38100" dist="38100" dir="2700000" algn="tl">
                  <a:srgbClr val="000000"/>
                </a:outerShdw>
              </a:effectLst>
              <a:uLnTx/>
              <a:uFillTx/>
              <a:latin typeface="Times New Roman" pitchFamily="18" charset="0"/>
              <a:ea typeface="+mn-ea"/>
              <a:cs typeface="+mn-cs"/>
            </a:endParaRPr>
          </a:p>
        </p:txBody>
      </p:sp>
      <p:sp>
        <p:nvSpPr>
          <p:cNvPr id="26627" name="Text Box 3"/>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sz="14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II. REPRESENTATION RULES</a:t>
            </a:r>
          </a:p>
        </p:txBody>
      </p:sp>
    </p:spTree>
    <p:extLst>
      <p:ext uri="{BB962C8B-B14F-4D97-AF65-F5344CB8AC3E}">
        <p14:creationId xmlns:p14="http://schemas.microsoft.com/office/powerpoint/2010/main" val="11661599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381000" y="609600"/>
            <a:ext cx="8382000" cy="6032421"/>
          </a:xfrm>
          <a:prstGeom prst="rect">
            <a:avLst/>
          </a:prstGeom>
          <a:noFill/>
          <a:ln w="9525">
            <a:noFill/>
            <a:miter lim="800000"/>
            <a:headEnd/>
            <a:tailEnd/>
          </a:ln>
          <a:effectLst/>
        </p:spPr>
        <p:txBody>
          <a:bodyPr>
            <a:spAutoFit/>
          </a:bodyPr>
          <a:lstStyle/>
          <a:p>
            <a:pPr marL="342900" marR="0" lvl="0" indent="-342900" algn="ctr" defTabSz="914400" rtl="0" eaLnBrk="1" fontAlgn="base" latinLnBrk="0" hangingPunct="1">
              <a:lnSpc>
                <a:spcPct val="100000"/>
              </a:lnSpc>
              <a:spcBef>
                <a:spcPct val="50000"/>
              </a:spcBef>
              <a:spcAft>
                <a:spcPts val="120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4. </a:t>
            </a:r>
            <a:r>
              <a:rPr kumimoji="0" lang="en-US" sz="36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Alternative voting rules that might increase the </a:t>
            </a:r>
            <a:r>
              <a:rPr kumimoji="0" lang="en-US" sz="3600" b="0" i="0" u="none" strike="noStrike" kern="1200" cap="none" spc="0" normalizeH="0" baseline="0" noProof="0" dirty="0" err="1">
                <a:ln>
                  <a:noFill/>
                </a:ln>
                <a:solidFill>
                  <a:srgbClr val="FFFFFF"/>
                </a:solidFill>
                <a:effectLst>
                  <a:outerShdw blurRad="38100" dist="38100" dir="2700000" algn="tl">
                    <a:srgbClr val="000000"/>
                  </a:outerShdw>
                </a:effectLst>
                <a:uLnTx/>
                <a:uFillTx/>
                <a:latin typeface="Times New Roman" pitchFamily="18" charset="0"/>
                <a:ea typeface="+mn-ea"/>
                <a:cs typeface="+mn-cs"/>
              </a:rPr>
              <a:t>democraticness</a:t>
            </a:r>
            <a:r>
              <a:rPr kumimoji="0" lang="en-US" sz="36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 of elections</a:t>
            </a:r>
          </a:p>
          <a:p>
            <a:pPr marL="800100" marR="0" lvl="1" indent="-342900" algn="l" defTabSz="914400" rtl="0" eaLnBrk="1" fontAlgn="base" latinLnBrk="0" hangingPunct="1">
              <a:lnSpc>
                <a:spcPct val="100000"/>
              </a:lnSpc>
              <a:spcBef>
                <a:spcPct val="50000"/>
              </a:spcBef>
              <a:spcAft>
                <a:spcPct val="0"/>
              </a:spcAft>
              <a:buClrTx/>
              <a:buSzTx/>
              <a:buFontTx/>
              <a:buChar char="•"/>
              <a:tabLst/>
              <a:defRPr/>
            </a:pPr>
            <a:r>
              <a:rPr kumimoji="0" lang="en-US" sz="2400" b="0" i="1"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Proportional Representation</a:t>
            </a:r>
            <a:r>
              <a:rPr kumimoji="0" lang="en-US" sz="24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 [PR]: multi-member districts with each party running multiple candidates on a “party list”. Candidates are elected proportionately to the vote for the party.</a:t>
            </a:r>
          </a:p>
          <a:p>
            <a:pPr marL="800100" marR="0" lvl="1" indent="-342900" algn="l" defTabSz="914400" rtl="0" eaLnBrk="1" fontAlgn="base" latinLnBrk="0" hangingPunct="1">
              <a:lnSpc>
                <a:spcPct val="100000"/>
              </a:lnSpc>
              <a:spcBef>
                <a:spcPct val="50000"/>
              </a:spcBef>
              <a:spcAft>
                <a:spcPct val="0"/>
              </a:spcAft>
              <a:buClrTx/>
              <a:buSzTx/>
              <a:buFontTx/>
              <a:buChar char="•"/>
              <a:tabLst/>
              <a:defRPr/>
            </a:pPr>
            <a:r>
              <a:rPr kumimoji="0" lang="en-US" sz="2400" b="0" i="1"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Instant Run-off voting</a:t>
            </a:r>
            <a:r>
              <a:rPr kumimoji="0" lang="en-US" sz="24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 [IRV]: You rank-order the candidates on the ballot when you vote.</a:t>
            </a:r>
          </a:p>
          <a:p>
            <a:pPr marL="800100" marR="0" lvl="1" indent="-342900" algn="l" defTabSz="914400" rtl="0" eaLnBrk="1" fontAlgn="base" latinLnBrk="0" hangingPunct="1">
              <a:lnSpc>
                <a:spcPct val="100000"/>
              </a:lnSpc>
              <a:spcBef>
                <a:spcPct val="50000"/>
              </a:spcBef>
              <a:spcAft>
                <a:spcPct val="0"/>
              </a:spcAft>
              <a:buClrTx/>
              <a:buSzTx/>
              <a:buFontTx/>
              <a:buChar char="•"/>
              <a:tabLst/>
              <a:defRPr/>
            </a:pPr>
            <a:r>
              <a:rPr kumimoji="0" lang="en-US" sz="2400" i="1" u="none" strike="noStrike" kern="1200" cap="none" spc="0" normalizeH="0" baseline="0" noProof="0" dirty="0" smtClean="0">
                <a:ln>
                  <a:noFill/>
                </a:ln>
                <a:effectLst>
                  <a:outerShdw blurRad="38100" dist="38100" dir="2700000" algn="tl">
                    <a:srgbClr val="000000"/>
                  </a:outerShdw>
                </a:effectLst>
                <a:uLnTx/>
                <a:uFillTx/>
                <a:latin typeface="Times New Roman" pitchFamily="18" charset="0"/>
                <a:ea typeface="+mn-ea"/>
                <a:cs typeface="+mn-cs"/>
              </a:rPr>
              <a:t>Proxy voter-representation</a:t>
            </a:r>
            <a:r>
              <a:rPr kumimoji="0" lang="en-US" sz="2400" i="0" u="none" strike="noStrike" kern="1200" cap="none" spc="0" normalizeH="0" baseline="0" noProof="0" dirty="0">
                <a:ln>
                  <a:noFill/>
                </a:ln>
                <a:effectLst>
                  <a:outerShdw blurRad="38100" dist="38100" dir="2700000" algn="tl">
                    <a:srgbClr val="000000"/>
                  </a:outerShdw>
                </a:effectLst>
                <a:uLnTx/>
                <a:uFillTx/>
                <a:latin typeface="Times New Roman" pitchFamily="18" charset="0"/>
                <a:ea typeface="+mn-ea"/>
                <a:cs typeface="+mn-cs"/>
              </a:rPr>
              <a:t>: All candidates receiving above a threshold </a:t>
            </a:r>
            <a:r>
              <a:rPr kumimoji="0" lang="en-US" sz="2400" i="0" u="none" strike="noStrike" kern="1200" cap="none" spc="0" normalizeH="0" baseline="0" noProof="0" dirty="0" smtClean="0">
                <a:ln>
                  <a:noFill/>
                </a:ln>
                <a:effectLst>
                  <a:outerShdw blurRad="38100" dist="38100" dir="2700000" algn="tl">
                    <a:srgbClr val="000000"/>
                  </a:outerShdw>
                </a:effectLst>
                <a:uLnTx/>
                <a:uFillTx/>
                <a:latin typeface="Times New Roman" pitchFamily="18" charset="0"/>
                <a:ea typeface="+mn-ea"/>
                <a:cs typeface="+mn-cs"/>
              </a:rPr>
              <a:t>(e.g. 20%</a:t>
            </a:r>
            <a:r>
              <a:rPr kumimoji="0" lang="en-US" sz="2400" i="0" u="none" strike="noStrike" kern="1200" cap="none" spc="0" normalizeH="0" noProof="0" dirty="0" smtClean="0">
                <a:ln>
                  <a:noFill/>
                </a:ln>
                <a:effectLst>
                  <a:outerShdw blurRad="38100" dist="38100" dir="2700000" algn="tl">
                    <a:srgbClr val="000000"/>
                  </a:outerShdw>
                </a:effectLst>
                <a:uLnTx/>
                <a:uFillTx/>
                <a:latin typeface="Times New Roman" pitchFamily="18" charset="0"/>
                <a:ea typeface="+mn-ea"/>
                <a:cs typeface="+mn-cs"/>
              </a:rPr>
              <a:t> of votes) </a:t>
            </a:r>
            <a:r>
              <a:rPr kumimoji="0" lang="en-US" sz="2400" i="0" u="none" strike="noStrike" kern="1200" cap="none" spc="0" normalizeH="0" baseline="0" noProof="0" dirty="0" smtClean="0">
                <a:ln>
                  <a:noFill/>
                </a:ln>
                <a:effectLst>
                  <a:outerShdw blurRad="38100" dist="38100" dir="2700000" algn="tl">
                    <a:srgbClr val="000000"/>
                  </a:outerShdw>
                </a:effectLst>
                <a:uLnTx/>
                <a:uFillTx/>
                <a:latin typeface="Times New Roman" pitchFamily="18" charset="0"/>
                <a:ea typeface="+mn-ea"/>
                <a:cs typeface="+mn-cs"/>
              </a:rPr>
              <a:t>are </a:t>
            </a:r>
            <a:r>
              <a:rPr kumimoji="0" lang="en-US" sz="2400" i="0" u="none" strike="noStrike" kern="1200" cap="none" spc="0" normalizeH="0" baseline="0" noProof="0" dirty="0">
                <a:ln>
                  <a:noFill/>
                </a:ln>
                <a:effectLst>
                  <a:outerShdw blurRad="38100" dist="38100" dir="2700000" algn="tl">
                    <a:srgbClr val="000000"/>
                  </a:outerShdw>
                </a:effectLst>
                <a:uLnTx/>
                <a:uFillTx/>
                <a:latin typeface="Times New Roman" pitchFamily="18" charset="0"/>
                <a:ea typeface="+mn-ea"/>
                <a:cs typeface="+mn-cs"/>
              </a:rPr>
              <a:t>elected; </a:t>
            </a:r>
            <a:r>
              <a:rPr kumimoji="0" lang="en-US" sz="2400" i="0" u="none" strike="noStrike" kern="1200" cap="none" spc="0" normalizeH="0" baseline="0" noProof="0" dirty="0" smtClean="0">
                <a:ln>
                  <a:noFill/>
                </a:ln>
                <a:effectLst>
                  <a:outerShdw blurRad="38100" dist="38100" dir="2700000" algn="tl">
                    <a:srgbClr val="000000"/>
                  </a:outerShdw>
                </a:effectLst>
                <a:uLnTx/>
                <a:uFillTx/>
                <a:latin typeface="Times New Roman" pitchFamily="18" charset="0"/>
                <a:ea typeface="+mn-ea"/>
                <a:cs typeface="+mn-cs"/>
              </a:rPr>
              <a:t>in </a:t>
            </a:r>
            <a:r>
              <a:rPr kumimoji="0" lang="en-US" sz="2400" i="0" u="none" strike="noStrike" kern="1200" cap="none" spc="0" normalizeH="0" baseline="0" noProof="0" dirty="0">
                <a:ln>
                  <a:noFill/>
                </a:ln>
                <a:effectLst>
                  <a:outerShdw blurRad="38100" dist="38100" dir="2700000" algn="tl">
                    <a:srgbClr val="000000"/>
                  </a:outerShdw>
                </a:effectLst>
                <a:uLnTx/>
                <a:uFillTx/>
                <a:latin typeface="Times New Roman" pitchFamily="18" charset="0"/>
                <a:ea typeface="+mn-ea"/>
                <a:cs typeface="+mn-cs"/>
              </a:rPr>
              <a:t>the legislature </a:t>
            </a:r>
            <a:r>
              <a:rPr kumimoji="0" lang="en-US" sz="2400" i="0" u="none" strike="noStrike" kern="1200" cap="none" spc="0" normalizeH="0" baseline="0" noProof="0" dirty="0" smtClean="0">
                <a:ln>
                  <a:noFill/>
                </a:ln>
                <a:effectLst>
                  <a:outerShdw blurRad="38100" dist="38100" dir="2700000" algn="tl">
                    <a:srgbClr val="000000"/>
                  </a:outerShdw>
                </a:effectLst>
                <a:uLnTx/>
                <a:uFillTx/>
                <a:latin typeface="Times New Roman" pitchFamily="18" charset="0"/>
                <a:ea typeface="+mn-ea"/>
                <a:cs typeface="+mn-cs"/>
              </a:rPr>
              <a:t>representatives cast </a:t>
            </a:r>
            <a:r>
              <a:rPr kumimoji="0" lang="en-US" sz="2400" i="0" u="none" strike="noStrike" kern="1200" cap="none" spc="0" normalizeH="0" baseline="0" noProof="0" dirty="0">
                <a:ln>
                  <a:noFill/>
                </a:ln>
                <a:effectLst>
                  <a:outerShdw blurRad="38100" dist="38100" dir="2700000" algn="tl">
                    <a:srgbClr val="000000"/>
                  </a:outerShdw>
                </a:effectLst>
                <a:uLnTx/>
                <a:uFillTx/>
                <a:latin typeface="Times New Roman" pitchFamily="18" charset="0"/>
                <a:ea typeface="+mn-ea"/>
                <a:cs typeface="+mn-cs"/>
              </a:rPr>
              <a:t>the number of votes they received in election</a:t>
            </a:r>
            <a:r>
              <a:rPr kumimoji="0" lang="en-US" sz="2400" i="0" u="none" strike="noStrike" kern="1200" cap="none" spc="0" normalizeH="0" baseline="0" noProof="0" dirty="0" smtClean="0">
                <a:ln>
                  <a:noFill/>
                </a:ln>
                <a:effectLst>
                  <a:outerShdw blurRad="38100" dist="38100" dir="2700000" algn="tl">
                    <a:srgbClr val="000000"/>
                  </a:outerShdw>
                </a:effectLst>
                <a:uLnTx/>
                <a:uFillTx/>
                <a:latin typeface="Times New Roman" pitchFamily="18" charset="0"/>
                <a:ea typeface="+mn-ea"/>
                <a:cs typeface="+mn-cs"/>
              </a:rPr>
              <a:t>. Second preference votes of</a:t>
            </a:r>
            <a:r>
              <a:rPr kumimoji="0" lang="en-US" sz="2400" i="0" u="none" strike="noStrike" kern="1200" cap="none" spc="0" normalizeH="0" noProof="0" dirty="0" smtClean="0">
                <a:ln>
                  <a:noFill/>
                </a:ln>
                <a:effectLst>
                  <a:outerShdw blurRad="38100" dist="38100" dir="2700000" algn="tl">
                    <a:srgbClr val="000000"/>
                  </a:outerShdw>
                </a:effectLst>
                <a:uLnTx/>
                <a:uFillTx/>
                <a:latin typeface="Times New Roman" pitchFamily="18" charset="0"/>
                <a:ea typeface="+mn-ea"/>
                <a:cs typeface="+mn-cs"/>
              </a:rPr>
              <a:t> excluded candidates are redistributed to elected candidates</a:t>
            </a:r>
            <a:endParaRPr kumimoji="0" lang="en-US" sz="2400" i="1" u="none" strike="noStrike" kern="1200" cap="none" spc="0" normalizeH="0" baseline="0" noProof="0" dirty="0">
              <a:ln>
                <a:noFill/>
              </a:ln>
              <a:effectLst>
                <a:outerShdw blurRad="38100" dist="38100" dir="2700000" algn="tl">
                  <a:srgbClr val="000000"/>
                </a:outerShdw>
              </a:effectLst>
              <a:uLnTx/>
              <a:uFillTx/>
              <a:latin typeface="Times New Roman" pitchFamily="18" charset="0"/>
              <a:ea typeface="+mn-ea"/>
              <a:cs typeface="+mn-cs"/>
            </a:endParaRPr>
          </a:p>
        </p:txBody>
      </p:sp>
      <p:sp>
        <p:nvSpPr>
          <p:cNvPr id="26627" name="Text Box 3"/>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sz="14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II. REPRESENTATION RULES</a:t>
            </a:r>
          </a:p>
        </p:txBody>
      </p:sp>
    </p:spTree>
    <p:extLst>
      <p:ext uri="{BB962C8B-B14F-4D97-AF65-F5344CB8AC3E}">
        <p14:creationId xmlns:p14="http://schemas.microsoft.com/office/powerpoint/2010/main" val="6046702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335" name="Group 119"/>
          <p:cNvGraphicFramePr>
            <a:graphicFrameLocks noGrp="1"/>
          </p:cNvGraphicFramePr>
          <p:nvPr/>
        </p:nvGraphicFramePr>
        <p:xfrm>
          <a:off x="304800" y="2209800"/>
          <a:ext cx="8610600" cy="2946400"/>
        </p:xfrm>
        <a:graphic>
          <a:graphicData uri="http://schemas.openxmlformats.org/drawingml/2006/table">
            <a:tbl>
              <a:tblPr/>
              <a:tblGrid>
                <a:gridCol w="1219200">
                  <a:extLst>
                    <a:ext uri="{9D8B030D-6E8A-4147-A177-3AD203B41FA5}">
                      <a16:colId xmlns:a16="http://schemas.microsoft.com/office/drawing/2014/main" val="20000"/>
                    </a:ext>
                  </a:extLst>
                </a:gridCol>
                <a:gridCol w="1384300">
                  <a:extLst>
                    <a:ext uri="{9D8B030D-6E8A-4147-A177-3AD203B41FA5}">
                      <a16:colId xmlns:a16="http://schemas.microsoft.com/office/drawing/2014/main" val="20001"/>
                    </a:ext>
                  </a:extLst>
                </a:gridCol>
                <a:gridCol w="1117600">
                  <a:extLst>
                    <a:ext uri="{9D8B030D-6E8A-4147-A177-3AD203B41FA5}">
                      <a16:colId xmlns:a16="http://schemas.microsoft.com/office/drawing/2014/main" val="20002"/>
                    </a:ext>
                  </a:extLst>
                </a:gridCol>
                <a:gridCol w="1117600">
                  <a:extLst>
                    <a:ext uri="{9D8B030D-6E8A-4147-A177-3AD203B41FA5}">
                      <a16:colId xmlns:a16="http://schemas.microsoft.com/office/drawing/2014/main" val="20003"/>
                    </a:ext>
                  </a:extLst>
                </a:gridCol>
                <a:gridCol w="1117600">
                  <a:extLst>
                    <a:ext uri="{9D8B030D-6E8A-4147-A177-3AD203B41FA5}">
                      <a16:colId xmlns:a16="http://schemas.microsoft.com/office/drawing/2014/main" val="20004"/>
                    </a:ext>
                  </a:extLst>
                </a:gridCol>
                <a:gridCol w="1308100">
                  <a:extLst>
                    <a:ext uri="{9D8B030D-6E8A-4147-A177-3AD203B41FA5}">
                      <a16:colId xmlns:a16="http://schemas.microsoft.com/office/drawing/2014/main" val="20005"/>
                    </a:ext>
                  </a:extLst>
                </a:gridCol>
                <a:gridCol w="1346200">
                  <a:extLst>
                    <a:ext uri="{9D8B030D-6E8A-4147-A177-3AD203B41FA5}">
                      <a16:colId xmlns:a16="http://schemas.microsoft.com/office/drawing/2014/main" val="20006"/>
                    </a:ext>
                  </a:extLst>
                </a:gridCol>
              </a:tblGrid>
              <a:tr h="8229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Candidates</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571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1</a:t>
                      </a:r>
                      <a:r>
                        <a:rPr kumimoji="0" lang="en-US" sz="1600" b="1" i="0" u="none" strike="noStrike" cap="none" normalizeH="0" baseline="30000" smtClean="0">
                          <a:ln>
                            <a:noFill/>
                          </a:ln>
                          <a:solidFill>
                            <a:schemeClr val="tx1"/>
                          </a:solidFill>
                          <a:effectLst/>
                          <a:latin typeface="Times New Roman" pitchFamily="18" charset="0"/>
                          <a:cs typeface="Times New Roman" pitchFamily="18" charset="0"/>
                        </a:rPr>
                        <a:t>st</a:t>
                      </a: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 place votes</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2</a:t>
                      </a:r>
                      <a:r>
                        <a:rPr kumimoji="0" lang="en-US" sz="1600" b="1" i="0" u="none" strike="noStrike" cap="none" normalizeH="0" baseline="30000" smtClean="0">
                          <a:ln>
                            <a:noFill/>
                          </a:ln>
                          <a:solidFill>
                            <a:schemeClr val="tx1"/>
                          </a:solidFill>
                          <a:effectLst/>
                          <a:latin typeface="Times New Roman" pitchFamily="18" charset="0"/>
                          <a:cs typeface="Times New Roman" pitchFamily="18" charset="0"/>
                        </a:rPr>
                        <a:t>nd</a:t>
                      </a: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  choices</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Vote count after first round</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Vote count after second round</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47452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571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A</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B</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C</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4911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A</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571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1700</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1500</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200</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1700 = 28%</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X</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5070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B</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571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2100</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1500</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600</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2100 = 35%</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3600 = 60%</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54911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C</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571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2200</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300</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2000</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2200 = 37%</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2400 = 40%</a:t>
                      </a:r>
                      <a:endParaRPr kumimoji="0" lang="en-US" sz="1600" b="1" i="0" u="none" strike="noStrike" cap="none" normalizeH="0" baseline="0" smtClean="0">
                        <a:ln>
                          <a:noFill/>
                        </a:ln>
                        <a:solidFill>
                          <a:schemeClr val="tx1"/>
                        </a:solidFill>
                        <a:effectLst/>
                        <a:latin typeface="Arial" charset="0"/>
                      </a:endParaRPr>
                    </a:p>
                  </a:txBody>
                  <a:tcPr marT="45707" marB="45707" horzOverflow="overflow">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p:sp>
        <p:nvSpPr>
          <p:cNvPr id="25650" name="Text Box 50"/>
          <p:cNvSpPr txBox="1">
            <a:spLocks noChangeArrowheads="1"/>
          </p:cNvSpPr>
          <p:nvPr/>
        </p:nvSpPr>
        <p:spPr bwMode="auto">
          <a:xfrm>
            <a:off x="1295400" y="1143000"/>
            <a:ext cx="6781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solidFill>
                  <a:schemeClr val="bg1"/>
                </a:solidFill>
                <a:latin typeface="Times New Roman" panose="02020603050405020304" pitchFamily="18" charset="0"/>
                <a:cs typeface="Times New Roman" panose="02020603050405020304" pitchFamily="18" charset="0"/>
              </a:rPr>
              <a:t>Instant Run-off Elections: how it works</a:t>
            </a:r>
          </a:p>
        </p:txBody>
      </p:sp>
      <p:sp>
        <p:nvSpPr>
          <p:cNvPr id="9336" name="Text Box 120"/>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II. REPRESENTATION RULES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381000" y="609600"/>
            <a:ext cx="8382000" cy="6032421"/>
          </a:xfrm>
          <a:prstGeom prst="rect">
            <a:avLst/>
          </a:prstGeom>
          <a:noFill/>
          <a:ln w="9525">
            <a:noFill/>
            <a:miter lim="800000"/>
            <a:headEnd/>
            <a:tailEnd/>
          </a:ln>
          <a:effectLst/>
        </p:spPr>
        <p:txBody>
          <a:bodyPr>
            <a:spAutoFit/>
          </a:bodyPr>
          <a:lstStyle/>
          <a:p>
            <a:pPr marL="342900" marR="0" lvl="0" indent="-342900" algn="ctr" defTabSz="914400" rtl="0" eaLnBrk="1" fontAlgn="base" latinLnBrk="0" hangingPunct="1">
              <a:lnSpc>
                <a:spcPct val="100000"/>
              </a:lnSpc>
              <a:spcBef>
                <a:spcPct val="50000"/>
              </a:spcBef>
              <a:spcAft>
                <a:spcPts val="120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4. </a:t>
            </a:r>
            <a:r>
              <a:rPr kumimoji="0" lang="en-US" sz="36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Alternative voting rules that might increase the </a:t>
            </a:r>
            <a:r>
              <a:rPr kumimoji="0" lang="en-US" sz="3600" b="0" i="0" u="none" strike="noStrike" kern="1200" cap="none" spc="0" normalizeH="0" baseline="0" noProof="0" dirty="0" err="1">
                <a:ln>
                  <a:noFill/>
                </a:ln>
                <a:solidFill>
                  <a:srgbClr val="FFFFFF"/>
                </a:solidFill>
                <a:effectLst>
                  <a:outerShdw blurRad="38100" dist="38100" dir="2700000" algn="tl">
                    <a:srgbClr val="000000"/>
                  </a:outerShdw>
                </a:effectLst>
                <a:uLnTx/>
                <a:uFillTx/>
                <a:latin typeface="Times New Roman" pitchFamily="18" charset="0"/>
                <a:ea typeface="+mn-ea"/>
                <a:cs typeface="+mn-cs"/>
              </a:rPr>
              <a:t>democraticness</a:t>
            </a:r>
            <a:r>
              <a:rPr kumimoji="0" lang="en-US" sz="36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 of elections</a:t>
            </a:r>
          </a:p>
          <a:p>
            <a:pPr marL="800100" marR="0" lvl="1" indent="-342900" algn="l" defTabSz="914400" rtl="0" eaLnBrk="1" fontAlgn="base" latinLnBrk="0" hangingPunct="1">
              <a:lnSpc>
                <a:spcPct val="100000"/>
              </a:lnSpc>
              <a:spcBef>
                <a:spcPct val="50000"/>
              </a:spcBef>
              <a:spcAft>
                <a:spcPct val="0"/>
              </a:spcAft>
              <a:buClrTx/>
              <a:buSzTx/>
              <a:buFontTx/>
              <a:buChar char="•"/>
              <a:tabLst/>
              <a:defRPr/>
            </a:pPr>
            <a:r>
              <a:rPr kumimoji="0" lang="en-US" sz="2400" b="0" i="1"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Proportional Representation</a:t>
            </a:r>
            <a:r>
              <a:rPr kumimoji="0" lang="en-US" sz="24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 [PR]: multi-member districts with each party running multiple candidates on a “party list”. Candidates are elected proportionately to the vote for the party.</a:t>
            </a:r>
          </a:p>
          <a:p>
            <a:pPr marL="800100" marR="0" lvl="1" indent="-342900" algn="l" defTabSz="914400" rtl="0" eaLnBrk="1" fontAlgn="base" latinLnBrk="0" hangingPunct="1">
              <a:lnSpc>
                <a:spcPct val="100000"/>
              </a:lnSpc>
              <a:spcBef>
                <a:spcPct val="50000"/>
              </a:spcBef>
              <a:spcAft>
                <a:spcPct val="0"/>
              </a:spcAft>
              <a:buClrTx/>
              <a:buSzTx/>
              <a:buFontTx/>
              <a:buChar char="•"/>
              <a:tabLst/>
              <a:defRPr/>
            </a:pPr>
            <a:r>
              <a:rPr kumimoji="0" lang="en-US" sz="2400" b="0" i="1"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Instant Run-off voting</a:t>
            </a:r>
            <a:r>
              <a:rPr kumimoji="0" lang="en-US" sz="24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 [IRV]: You rank-order the candidates on the ballot when you vote.</a:t>
            </a:r>
          </a:p>
          <a:p>
            <a:pPr marL="800100" lvl="1" indent="-342900">
              <a:spcBef>
                <a:spcPct val="50000"/>
              </a:spcBef>
              <a:buFontTx/>
              <a:buChar char="•"/>
              <a:defRPr/>
            </a:pPr>
            <a:r>
              <a:rPr kumimoji="0" lang="en-US" sz="2400" b="0" i="1"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itchFamily="18" charset="0"/>
                <a:ea typeface="+mn-ea"/>
                <a:cs typeface="+mn-cs"/>
              </a:rPr>
              <a:t>Proxy voter-representation</a:t>
            </a:r>
            <a:r>
              <a:rPr kumimoji="0" lang="en-US" sz="24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 All candidates receiving above a threshold </a:t>
            </a:r>
            <a:r>
              <a:rPr kumimoji="0" lang="en-US"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itchFamily="18" charset="0"/>
                <a:ea typeface="+mn-ea"/>
                <a:cs typeface="+mn-cs"/>
              </a:rPr>
              <a:t>(e.g. 20%</a:t>
            </a:r>
            <a:r>
              <a:rPr kumimoji="0" lang="en-US" sz="2400" b="0" i="0" u="none" strike="noStrike" kern="1200" cap="none" spc="0" normalizeH="0" noProof="0" dirty="0" smtClean="0">
                <a:ln>
                  <a:noFill/>
                </a:ln>
                <a:solidFill>
                  <a:srgbClr val="FFFFFF"/>
                </a:solidFill>
                <a:effectLst>
                  <a:outerShdw blurRad="38100" dist="38100" dir="2700000" algn="tl">
                    <a:srgbClr val="000000"/>
                  </a:outerShdw>
                </a:effectLst>
                <a:uLnTx/>
                <a:uFillTx/>
                <a:latin typeface="Times New Roman" pitchFamily="18" charset="0"/>
                <a:ea typeface="+mn-ea"/>
                <a:cs typeface="+mn-cs"/>
              </a:rPr>
              <a:t> of votes) </a:t>
            </a:r>
            <a:r>
              <a:rPr kumimoji="0" lang="en-US"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itchFamily="18" charset="0"/>
                <a:ea typeface="+mn-ea"/>
                <a:cs typeface="+mn-cs"/>
              </a:rPr>
              <a:t>are elected. Second preference votes of</a:t>
            </a:r>
            <a:r>
              <a:rPr kumimoji="0" lang="en-US" sz="2400" b="0" i="0" u="none" strike="noStrike" kern="1200" cap="none" spc="0" normalizeH="0" noProof="0" dirty="0" smtClean="0">
                <a:ln>
                  <a:noFill/>
                </a:ln>
                <a:solidFill>
                  <a:srgbClr val="FFFFFF"/>
                </a:solidFill>
                <a:effectLst>
                  <a:outerShdw blurRad="38100" dist="38100" dir="2700000" algn="tl">
                    <a:srgbClr val="000000"/>
                  </a:outerShdw>
                </a:effectLst>
                <a:uLnTx/>
                <a:uFillTx/>
                <a:latin typeface="Times New Roman" pitchFamily="18" charset="0"/>
                <a:ea typeface="+mn-ea"/>
                <a:cs typeface="+mn-cs"/>
              </a:rPr>
              <a:t> excluded candidates are redistributed to elected candidates.</a:t>
            </a:r>
            <a:r>
              <a:rPr lang="en-US" sz="2400" dirty="0" smtClean="0">
                <a:solidFill>
                  <a:srgbClr val="FFFFFF"/>
                </a:solidFill>
                <a:effectLst>
                  <a:outerShdw blurRad="38100" dist="38100" dir="2700000" algn="tl">
                    <a:srgbClr val="000000"/>
                  </a:outerShdw>
                </a:effectLst>
                <a:latin typeface="Times New Roman" pitchFamily="18" charset="0"/>
              </a:rPr>
              <a:t> In </a:t>
            </a:r>
            <a:r>
              <a:rPr lang="en-US" sz="2400" dirty="0">
                <a:solidFill>
                  <a:srgbClr val="FFFFFF"/>
                </a:solidFill>
                <a:effectLst>
                  <a:outerShdw blurRad="38100" dist="38100" dir="2700000" algn="tl">
                    <a:srgbClr val="000000"/>
                  </a:outerShdw>
                </a:effectLst>
                <a:latin typeface="Times New Roman" pitchFamily="18" charset="0"/>
              </a:rPr>
              <a:t>the </a:t>
            </a:r>
            <a:r>
              <a:rPr lang="en-US" sz="2400" dirty="0" smtClean="0">
                <a:solidFill>
                  <a:srgbClr val="FFFFFF"/>
                </a:solidFill>
                <a:effectLst>
                  <a:outerShdw blurRad="38100" dist="38100" dir="2700000" algn="tl">
                    <a:srgbClr val="000000"/>
                  </a:outerShdw>
                </a:effectLst>
                <a:latin typeface="Times New Roman" pitchFamily="18" charset="0"/>
              </a:rPr>
              <a:t>legislature, legislators </a:t>
            </a:r>
            <a:r>
              <a:rPr lang="en-US" sz="2400" dirty="0">
                <a:solidFill>
                  <a:srgbClr val="FFFFFF"/>
                </a:solidFill>
                <a:effectLst>
                  <a:outerShdw blurRad="38100" dist="38100" dir="2700000" algn="tl">
                    <a:srgbClr val="000000"/>
                  </a:outerShdw>
                </a:effectLst>
                <a:latin typeface="Times New Roman" pitchFamily="18" charset="0"/>
              </a:rPr>
              <a:t>cast the number of votes they received in </a:t>
            </a:r>
            <a:r>
              <a:rPr lang="en-US" sz="2400" dirty="0" smtClean="0">
                <a:solidFill>
                  <a:srgbClr val="FFFFFF"/>
                </a:solidFill>
                <a:effectLst>
                  <a:outerShdw blurRad="38100" dist="38100" dir="2700000" algn="tl">
                    <a:srgbClr val="000000"/>
                  </a:outerShdw>
                </a:effectLst>
                <a:latin typeface="Times New Roman" pitchFamily="18" charset="0"/>
              </a:rPr>
              <a:t>election.</a:t>
            </a:r>
            <a:endParaRPr kumimoji="0" lang="en-US" sz="2400" b="0" i="1"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endParaRPr>
          </a:p>
        </p:txBody>
      </p:sp>
      <p:sp>
        <p:nvSpPr>
          <p:cNvPr id="26627" name="Text Box 3"/>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sz="14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II. REPRESENTATION RULES</a:t>
            </a:r>
          </a:p>
        </p:txBody>
      </p:sp>
    </p:spTree>
    <p:extLst>
      <p:ext uri="{BB962C8B-B14F-4D97-AF65-F5344CB8AC3E}">
        <p14:creationId xmlns:p14="http://schemas.microsoft.com/office/powerpoint/2010/main" val="26675085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335" name="Group 119"/>
          <p:cNvGraphicFramePr>
            <a:graphicFrameLocks noGrp="1"/>
          </p:cNvGraphicFramePr>
          <p:nvPr>
            <p:extLst>
              <p:ext uri="{D42A27DB-BD31-4B8C-83A1-F6EECF244321}">
                <p14:modId xmlns:p14="http://schemas.microsoft.com/office/powerpoint/2010/main" val="2904685043"/>
              </p:ext>
            </p:extLst>
          </p:nvPr>
        </p:nvGraphicFramePr>
        <p:xfrm>
          <a:off x="609600" y="1828800"/>
          <a:ext cx="7620000" cy="3769360"/>
        </p:xfrm>
        <a:graphic>
          <a:graphicData uri="http://schemas.openxmlformats.org/drawingml/2006/table">
            <a:tbl>
              <a:tblPr/>
              <a:tblGrid>
                <a:gridCol w="1078938">
                  <a:extLst>
                    <a:ext uri="{9D8B030D-6E8A-4147-A177-3AD203B41FA5}">
                      <a16:colId xmlns:a16="http://schemas.microsoft.com/office/drawing/2014/main" val="20000"/>
                    </a:ext>
                  </a:extLst>
                </a:gridCol>
                <a:gridCol w="876637">
                  <a:extLst>
                    <a:ext uri="{9D8B030D-6E8A-4147-A177-3AD203B41FA5}">
                      <a16:colId xmlns:a16="http://schemas.microsoft.com/office/drawing/2014/main" val="20001"/>
                    </a:ext>
                  </a:extLst>
                </a:gridCol>
                <a:gridCol w="944071">
                  <a:extLst>
                    <a:ext uri="{9D8B030D-6E8A-4147-A177-3AD203B41FA5}">
                      <a16:colId xmlns:a16="http://schemas.microsoft.com/office/drawing/2014/main" val="20005"/>
                    </a:ext>
                  </a:extLst>
                </a:gridCol>
                <a:gridCol w="1062754">
                  <a:extLst>
                    <a:ext uri="{9D8B030D-6E8A-4147-A177-3AD203B41FA5}">
                      <a16:colId xmlns:a16="http://schemas.microsoft.com/office/drawing/2014/main" val="20006"/>
                    </a:ext>
                  </a:extLst>
                </a:gridCol>
                <a:gridCol w="2209800">
                  <a:extLst>
                    <a:ext uri="{9D8B030D-6E8A-4147-A177-3AD203B41FA5}">
                      <a16:colId xmlns:a16="http://schemas.microsoft.com/office/drawing/2014/main" val="1403962274"/>
                    </a:ext>
                  </a:extLst>
                </a:gridCol>
                <a:gridCol w="1447800">
                  <a:extLst>
                    <a:ext uri="{9D8B030D-6E8A-4147-A177-3AD203B41FA5}">
                      <a16:colId xmlns:a16="http://schemas.microsoft.com/office/drawing/2014/main" val="2694015385"/>
                    </a:ext>
                  </a:extLst>
                </a:gridCol>
              </a:tblGrid>
              <a:tr h="1066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Candidates</a:t>
                      </a:r>
                    </a:p>
                  </a:txBody>
                  <a:tcPr marT="45707" marB="45707" anchor="ctr" horzOverflow="overflow">
                    <a:lnL w="571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votes</a:t>
                      </a: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of total votes</a:t>
                      </a: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outcome</a:t>
                      </a: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Redistributed second preference votes of voters for candidate D</a:t>
                      </a: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Votes cast in representative in the legislature</a:t>
                      </a: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47452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A</a:t>
                      </a:r>
                    </a:p>
                  </a:txBody>
                  <a:tcPr marT="45707" marB="45707" anchor="ctr" horzOverflow="overflow">
                    <a:lnL w="571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35,000</a:t>
                      </a: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35%</a:t>
                      </a: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elected</a:t>
                      </a: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0</a:t>
                      </a: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35,000</a:t>
                      </a: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4911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B</a:t>
                      </a:r>
                    </a:p>
                  </a:txBody>
                  <a:tcPr marT="45707" marB="45707" anchor="ctr" horzOverflow="overflow">
                    <a:lnL w="571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30,000</a:t>
                      </a: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30%</a:t>
                      </a: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elected</a:t>
                      </a: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12,000</a:t>
                      </a: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42,000</a:t>
                      </a: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5070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C</a:t>
                      </a:r>
                    </a:p>
                  </a:txBody>
                  <a:tcPr marT="45707" marB="45707" anchor="ctr" horzOverflow="overflow">
                    <a:lnL w="571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20,000</a:t>
                      </a: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20%</a:t>
                      </a: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elected</a:t>
                      </a: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3,000</a:t>
                      </a: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23,000</a:t>
                      </a: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54911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D</a:t>
                      </a:r>
                    </a:p>
                  </a:txBody>
                  <a:tcPr marT="45707" marB="45707" anchor="ctr" horzOverflow="overflow">
                    <a:lnL w="571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15,000</a:t>
                      </a: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15%</a:t>
                      </a: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Not elected</a:t>
                      </a: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54911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571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07" marB="45707" anchor="ctr" horzOverflow="overflow">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46972954"/>
                  </a:ext>
                </a:extLst>
              </a:tr>
            </a:tbl>
          </a:graphicData>
        </a:graphic>
      </p:graphicFrame>
      <p:sp>
        <p:nvSpPr>
          <p:cNvPr id="25650" name="Text Box 50"/>
          <p:cNvSpPr txBox="1">
            <a:spLocks noChangeArrowheads="1"/>
          </p:cNvSpPr>
          <p:nvPr/>
        </p:nvSpPr>
        <p:spPr bwMode="auto">
          <a:xfrm>
            <a:off x="1295400" y="1143000"/>
            <a:ext cx="6781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dirty="0" smtClean="0">
                <a:solidFill>
                  <a:schemeClr val="bg1"/>
                </a:solidFill>
                <a:latin typeface="Times New Roman" panose="02020603050405020304" pitchFamily="18" charset="0"/>
                <a:cs typeface="Times New Roman" panose="02020603050405020304" pitchFamily="18" charset="0"/>
              </a:rPr>
              <a:t>Proxy-voter representation: </a:t>
            </a:r>
            <a:r>
              <a:rPr lang="en-US" altLang="en-US" sz="2800" b="1" dirty="0">
                <a:solidFill>
                  <a:schemeClr val="bg1"/>
                </a:solidFill>
                <a:latin typeface="Times New Roman" panose="02020603050405020304" pitchFamily="18" charset="0"/>
                <a:cs typeface="Times New Roman" panose="02020603050405020304" pitchFamily="18" charset="0"/>
              </a:rPr>
              <a:t>how it works</a:t>
            </a:r>
          </a:p>
        </p:txBody>
      </p:sp>
      <p:sp>
        <p:nvSpPr>
          <p:cNvPr id="9336" name="Text Box 120"/>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II. REPRESENTATION RULES</a:t>
            </a:r>
          </a:p>
        </p:txBody>
      </p:sp>
    </p:spTree>
    <p:extLst>
      <p:ext uri="{BB962C8B-B14F-4D97-AF65-F5344CB8AC3E}">
        <p14:creationId xmlns:p14="http://schemas.microsoft.com/office/powerpoint/2010/main" val="13542920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1143000" y="2133600"/>
            <a:ext cx="7086600" cy="1006475"/>
          </a:xfrm>
          <a:prstGeom prst="rect">
            <a:avLst/>
          </a:prstGeom>
          <a:noFill/>
          <a:ln w="9525">
            <a:noFill/>
            <a:miter lim="800000"/>
            <a:headEnd/>
            <a:tailEnd/>
          </a:ln>
          <a:effectLst/>
        </p:spPr>
        <p:txBody>
          <a:bodyPr>
            <a:spAutoFit/>
          </a:bodyPr>
          <a:lstStyle/>
          <a:p>
            <a:pPr algn="ctr">
              <a:spcBef>
                <a:spcPct val="50000"/>
              </a:spcBef>
              <a:defRPr/>
            </a:pPr>
            <a:r>
              <a:rPr lang="en-US" sz="4000" dirty="0">
                <a:solidFill>
                  <a:schemeClr val="bg1"/>
                </a:solidFill>
                <a:effectLst>
                  <a:outerShdw blurRad="38100" dist="38100" dir="2700000" algn="tl">
                    <a:srgbClr val="000000"/>
                  </a:outerShdw>
                </a:effectLst>
                <a:latin typeface="Times New Roman" pitchFamily="18" charset="0"/>
              </a:rPr>
              <a:t>III.</a:t>
            </a:r>
            <a:r>
              <a:rPr lang="en-US" sz="6000" dirty="0">
                <a:solidFill>
                  <a:schemeClr val="bg1"/>
                </a:solidFill>
                <a:effectLst>
                  <a:outerShdw blurRad="38100" dist="38100" dir="2700000" algn="tl">
                    <a:srgbClr val="000000"/>
                  </a:outerShdw>
                </a:effectLst>
                <a:latin typeface="Times New Roman" pitchFamily="18" charset="0"/>
              </a:rPr>
              <a:t> </a:t>
            </a:r>
            <a:r>
              <a:rPr lang="en-US" sz="4000" dirty="0">
                <a:solidFill>
                  <a:schemeClr val="bg1"/>
                </a:solidFill>
                <a:effectLst>
                  <a:outerShdw blurRad="38100" dist="38100" dir="2700000" algn="tl">
                    <a:srgbClr val="000000"/>
                  </a:outerShdw>
                </a:effectLst>
                <a:latin typeface="Times New Roman" pitchFamily="18" charset="0"/>
              </a:rPr>
              <a:t>ELECTORAL DISTRICTS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ext Box 3"/>
          <p:cNvSpPr txBox="1">
            <a:spLocks noChangeArrowheads="1"/>
          </p:cNvSpPr>
          <p:nvPr/>
        </p:nvSpPr>
        <p:spPr bwMode="auto">
          <a:xfrm>
            <a:off x="228600" y="533400"/>
            <a:ext cx="8686800" cy="5908675"/>
          </a:xfrm>
          <a:prstGeom prst="rect">
            <a:avLst/>
          </a:prstGeom>
          <a:noFill/>
          <a:ln w="76200">
            <a:noFill/>
            <a:miter lim="800000"/>
            <a:headEnd/>
            <a:tailEnd/>
          </a:ln>
          <a:effectLst/>
        </p:spPr>
        <p:txBody>
          <a:bodyPr lIns="182880" tIns="91440" rIns="182880" bIns="182880">
            <a:spAutoFit/>
          </a:bodyPr>
          <a:lstStyle/>
          <a:p>
            <a:pPr marL="342900" indent="-342900" algn="ctr">
              <a:spcAft>
                <a:spcPct val="50000"/>
              </a:spcAft>
              <a:defRPr/>
            </a:pPr>
            <a:r>
              <a:rPr lang="en-US" sz="3200" dirty="0">
                <a:solidFill>
                  <a:schemeClr val="bg1"/>
                </a:solidFill>
                <a:effectLst>
                  <a:outerShdw blurRad="38100" dist="38100" dir="2700000" algn="tl">
                    <a:srgbClr val="808080"/>
                  </a:outerShdw>
                </a:effectLst>
                <a:latin typeface="Times New Roman" pitchFamily="18" charset="0"/>
              </a:rPr>
              <a:t>WHY DO PEOPLE BOTHER TO VOTE?</a:t>
            </a:r>
          </a:p>
          <a:p>
            <a:pPr marL="342900" indent="-342900">
              <a:spcAft>
                <a:spcPct val="50000"/>
              </a:spcAft>
              <a:defRPr/>
            </a:pPr>
            <a:r>
              <a:rPr lang="en-US" sz="2800" dirty="0">
                <a:solidFill>
                  <a:schemeClr val="bg1"/>
                </a:solidFill>
                <a:latin typeface="Times New Roman" pitchFamily="18" charset="0"/>
              </a:rPr>
              <a:t>The problem: </a:t>
            </a:r>
          </a:p>
          <a:p>
            <a:pPr marL="512763" indent="-284163">
              <a:spcAft>
                <a:spcPct val="50000"/>
              </a:spcAft>
              <a:buFontTx/>
              <a:buAutoNum type="arabicPeriod"/>
              <a:defRPr/>
            </a:pPr>
            <a:r>
              <a:rPr lang="en-US" sz="2400" dirty="0">
                <a:solidFill>
                  <a:srgbClr val="FFFF00"/>
                </a:solidFill>
                <a:latin typeface="Times New Roman" pitchFamily="18" charset="0"/>
              </a:rPr>
              <a:t>In a large election, one vote never makes a difference.</a:t>
            </a:r>
          </a:p>
          <a:p>
            <a:pPr marL="512763" indent="-284163">
              <a:spcAft>
                <a:spcPct val="50000"/>
              </a:spcAft>
              <a:buFontTx/>
              <a:buAutoNum type="arabicPeriod"/>
              <a:defRPr/>
            </a:pPr>
            <a:r>
              <a:rPr lang="en-US" sz="2400" dirty="0">
                <a:latin typeface="Times New Roman" pitchFamily="18" charset="0"/>
              </a:rPr>
              <a:t>There are some costs attached to voting: getting information about candidates and parties, voter registration procedures, getting to the polls, waiting in line.</a:t>
            </a:r>
          </a:p>
          <a:p>
            <a:pPr marL="512763" indent="-284163">
              <a:spcAft>
                <a:spcPct val="50000"/>
              </a:spcAft>
              <a:buFontTx/>
              <a:buAutoNum type="arabicPeriod"/>
              <a:defRPr/>
            </a:pPr>
            <a:r>
              <a:rPr lang="en-US" sz="2400" dirty="0">
                <a:latin typeface="Times New Roman" pitchFamily="18" charset="0"/>
              </a:rPr>
              <a:t>Since there is zero chance that there is any benefit from your individual act of voting (since one vote never decides an election), and since there are real costs to voting, why bother voting?</a:t>
            </a:r>
          </a:p>
          <a:p>
            <a:pPr marL="512763" indent="-284163">
              <a:spcAft>
                <a:spcPct val="50000"/>
              </a:spcAft>
              <a:buFontTx/>
              <a:buAutoNum type="arabicPeriod"/>
              <a:defRPr/>
            </a:pPr>
            <a:r>
              <a:rPr lang="en-US" sz="2400" dirty="0">
                <a:latin typeface="Times New Roman" pitchFamily="18" charset="0"/>
              </a:rPr>
              <a:t>But if most people think this way, few people vote and democracy is weakened. Another prisoner’s dilemma!</a:t>
            </a:r>
            <a:endParaRPr lang="en-US" sz="2400" i="1" dirty="0">
              <a:latin typeface="Times New Roman" pitchFamily="18" charset="0"/>
            </a:endParaRPr>
          </a:p>
        </p:txBody>
      </p:sp>
      <p:sp>
        <p:nvSpPr>
          <p:cNvPr id="3" name="Text Box 5"/>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 Voting &amp; Apathy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5" name="Group 157"/>
          <p:cNvGraphicFramePr>
            <a:graphicFrameLocks noGrp="1"/>
          </p:cNvGraphicFramePr>
          <p:nvPr>
            <p:extLst>
              <p:ext uri="{D42A27DB-BD31-4B8C-83A1-F6EECF244321}">
                <p14:modId xmlns:p14="http://schemas.microsoft.com/office/powerpoint/2010/main" val="2996326799"/>
              </p:ext>
            </p:extLst>
          </p:nvPr>
        </p:nvGraphicFramePr>
        <p:xfrm>
          <a:off x="228600" y="1600200"/>
          <a:ext cx="8763000" cy="4511041"/>
        </p:xfrm>
        <a:graphic>
          <a:graphicData uri="http://schemas.openxmlformats.org/drawingml/2006/table">
            <a:tbl>
              <a:tblPr/>
              <a:tblGrid>
                <a:gridCol w="1981200">
                  <a:extLst>
                    <a:ext uri="{9D8B030D-6E8A-4147-A177-3AD203B41FA5}">
                      <a16:colId xmlns:a16="http://schemas.microsoft.com/office/drawing/2014/main" val="20000"/>
                    </a:ext>
                  </a:extLst>
                </a:gridCol>
                <a:gridCol w="1563688">
                  <a:extLst>
                    <a:ext uri="{9D8B030D-6E8A-4147-A177-3AD203B41FA5}">
                      <a16:colId xmlns:a16="http://schemas.microsoft.com/office/drawing/2014/main" val="20001"/>
                    </a:ext>
                  </a:extLst>
                </a:gridCol>
                <a:gridCol w="1673225">
                  <a:extLst>
                    <a:ext uri="{9D8B030D-6E8A-4147-A177-3AD203B41FA5}">
                      <a16:colId xmlns:a16="http://schemas.microsoft.com/office/drawing/2014/main" val="20002"/>
                    </a:ext>
                  </a:extLst>
                </a:gridCol>
                <a:gridCol w="3544887">
                  <a:extLst>
                    <a:ext uri="{9D8B030D-6E8A-4147-A177-3AD203B41FA5}">
                      <a16:colId xmlns:a16="http://schemas.microsoft.com/office/drawing/2014/main" val="20003"/>
                    </a:ext>
                  </a:extLst>
                </a:gridCol>
              </a:tblGrid>
              <a:tr h="1108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District Number</a:t>
                      </a:r>
                      <a:endParaRPr kumimoji="0" lang="en-US" sz="2000" b="1" i="0" u="none" strike="noStrike" cap="none" normalizeH="0" baseline="0" smtClean="0">
                        <a:ln>
                          <a:noFill/>
                        </a:ln>
                        <a:solidFill>
                          <a:schemeClr val="tx1"/>
                        </a:solidFill>
                        <a:effectLst/>
                        <a:latin typeface="Arial" charset="0"/>
                      </a:endParaRPr>
                    </a:p>
                  </a:txBody>
                  <a:tcPr horzOverflow="overflow">
                    <a:lnL w="571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Votes for Democratic candidate</a:t>
                      </a:r>
                      <a:endParaRPr kumimoji="0" lang="en-US" sz="2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Votes for Republican candidate</a:t>
                      </a:r>
                      <a:endParaRPr kumimoji="0" lang="en-US" sz="2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Winner in election</a:t>
                      </a:r>
                      <a:endParaRPr kumimoji="0" lang="en-US" sz="2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674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1</a:t>
                      </a:r>
                    </a:p>
                  </a:txBody>
                  <a:tcPr anchor="ctr" horzOverflow="overflow">
                    <a:lnL w="571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2 million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100,000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Democrat</a:t>
                      </a:r>
                    </a:p>
                  </a:txBody>
                  <a:tcPr anchor="ctr" horzOverflow="overflow">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676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2</a:t>
                      </a:r>
                    </a:p>
                  </a:txBody>
                  <a:tcPr anchor="ctr" horzOverflow="overflow">
                    <a:lnL w="571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1 million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1.1 million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Republican</a:t>
                      </a:r>
                    </a:p>
                  </a:txBody>
                  <a:tcPr anchor="ctr" horzOverflow="overflow">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674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3</a:t>
                      </a:r>
                    </a:p>
                  </a:txBody>
                  <a:tcPr anchor="ctr" horzOverflow="overflow">
                    <a:lnL w="571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1 million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1.1 million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Republican</a:t>
                      </a:r>
                    </a:p>
                  </a:txBody>
                  <a:tcPr anchor="ctr" horzOverflow="overflow">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676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Total</a:t>
                      </a:r>
                    </a:p>
                  </a:txBody>
                  <a:tcPr anchor="ctr" horzOverflow="overflow">
                    <a:lnL w="571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4 million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2.3 million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1 Democrat, 2 Republicans</a:t>
                      </a:r>
                    </a:p>
                  </a:txBody>
                  <a:tcPr anchor="ctr" horzOverflow="overflow">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676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571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63.5%</a:t>
                      </a: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36.5%</a:t>
                      </a: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33.3% Democrats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66.3% Republicans</a:t>
                      </a:r>
                      <a:endParaRPr kumimoji="0" lang="en-US"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57150" cap="flat" cmpd="sng" algn="ctr">
                      <a:solidFill>
                        <a:schemeClr val="tx1"/>
                      </a:solidFill>
                      <a:prstDash val="solid"/>
                      <a:round/>
                      <a:headEnd type="none" w="med" len="med"/>
                      <a:tailEnd type="none" w="med" len="med"/>
                    </a:lnR>
                    <a:lnT w="25400"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86718586"/>
                  </a:ext>
                </a:extLst>
              </a:tr>
            </a:tbl>
          </a:graphicData>
        </a:graphic>
      </p:graphicFrame>
      <p:sp>
        <p:nvSpPr>
          <p:cNvPr id="27682" name="Text Box 133"/>
          <p:cNvSpPr txBox="1">
            <a:spLocks noChangeArrowheads="1"/>
          </p:cNvSpPr>
          <p:nvPr/>
        </p:nvSpPr>
        <p:spPr bwMode="auto">
          <a:xfrm>
            <a:off x="381000" y="609600"/>
            <a:ext cx="8458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a:solidFill>
                  <a:schemeClr val="bg1"/>
                </a:solidFill>
                <a:latin typeface="Times New Roman" panose="02020603050405020304" pitchFamily="18" charset="0"/>
                <a:cs typeface="Times New Roman" panose="02020603050405020304" pitchFamily="18" charset="0"/>
              </a:rPr>
              <a:t>Hypothetical Example </a:t>
            </a:r>
          </a:p>
          <a:p>
            <a:pPr algn="ctr" eaLnBrk="1" hangingPunct="1"/>
            <a:r>
              <a:rPr lang="en-US" altLang="en-US" sz="2400" b="1">
                <a:solidFill>
                  <a:schemeClr val="bg1"/>
                </a:solidFill>
                <a:latin typeface="Times New Roman" panose="02020603050405020304" pitchFamily="18" charset="0"/>
                <a:cs typeface="Times New Roman" panose="02020603050405020304" pitchFamily="18" charset="0"/>
              </a:rPr>
              <a:t>of How District Boundaries can affect Electoral Outcomes</a:t>
            </a:r>
          </a:p>
        </p:txBody>
      </p:sp>
      <p:sp>
        <p:nvSpPr>
          <p:cNvPr id="2206" name="Text Box 158"/>
          <p:cNvSpPr txBox="1">
            <a:spLocks noChangeArrowheads="1"/>
          </p:cNvSpPr>
          <p:nvPr/>
        </p:nvSpPr>
        <p:spPr bwMode="auto">
          <a:xfrm>
            <a:off x="0" y="0"/>
            <a:ext cx="2743200" cy="307975"/>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III. ELECTORAL DISTRICTS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295400"/>
            <a:ext cx="8229600" cy="351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Rectangle 3"/>
          <p:cNvSpPr>
            <a:spLocks noChangeArrowheads="1"/>
          </p:cNvSpPr>
          <p:nvPr/>
        </p:nvSpPr>
        <p:spPr bwMode="auto">
          <a:xfrm>
            <a:off x="533400" y="4953000"/>
            <a:ext cx="8153400" cy="11906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Redrawing the balanced electoral districts in this example creates a guaranteed 3-to-1 advantage in representation for the blue voters. Here, 14 red voters are </a:t>
            </a:r>
            <a:r>
              <a:rPr lang="en-US" altLang="en-US" i="1"/>
              <a:t>packed</a:t>
            </a:r>
            <a:r>
              <a:rPr lang="en-US" altLang="en-US"/>
              <a:t> into the lower left district and the remaining 18 are </a:t>
            </a:r>
            <a:r>
              <a:rPr lang="en-US" altLang="en-US" i="1"/>
              <a:t>cracked</a:t>
            </a:r>
            <a:r>
              <a:rPr lang="en-US" altLang="en-US"/>
              <a:t> across the 3 blue districts. </a:t>
            </a:r>
          </a:p>
        </p:txBody>
      </p:sp>
      <p:sp>
        <p:nvSpPr>
          <p:cNvPr id="22533" name="Text Box 5"/>
          <p:cNvSpPr txBox="1">
            <a:spLocks noChangeArrowheads="1"/>
          </p:cNvSpPr>
          <p:nvPr/>
        </p:nvSpPr>
        <p:spPr bwMode="auto">
          <a:xfrm>
            <a:off x="1905000" y="304800"/>
            <a:ext cx="5105400" cy="641350"/>
          </a:xfrm>
          <a:prstGeom prst="rect">
            <a:avLst/>
          </a:prstGeom>
          <a:noFill/>
          <a:ln w="9525">
            <a:noFill/>
            <a:miter lim="800000"/>
            <a:headEnd/>
            <a:tailEnd/>
          </a:ln>
          <a:effectLst/>
        </p:spPr>
        <p:txBody>
          <a:bodyPr>
            <a:spAutoFit/>
          </a:bodyPr>
          <a:lstStyle/>
          <a:p>
            <a:pPr algn="ctr">
              <a:spcBef>
                <a:spcPct val="50000"/>
              </a:spcBef>
              <a:defRPr/>
            </a:pPr>
            <a:r>
              <a:rPr lang="en-US" sz="3600" b="1">
                <a:solidFill>
                  <a:schemeClr val="bg1"/>
                </a:solidFill>
                <a:effectLst>
                  <a:outerShdw blurRad="38100" dist="38100" dir="2700000" algn="tl">
                    <a:srgbClr val="000000"/>
                  </a:outerShdw>
                </a:effectLst>
                <a:latin typeface="Arial" charset="0"/>
              </a:rPr>
              <a:t>Packing &amp; Cracking</a:t>
            </a:r>
          </a:p>
        </p:txBody>
      </p:sp>
      <p:sp>
        <p:nvSpPr>
          <p:cNvPr id="28677" name="Text Box 6"/>
          <p:cNvSpPr txBox="1">
            <a:spLocks noChangeArrowheads="1"/>
          </p:cNvSpPr>
          <p:nvPr/>
        </p:nvSpPr>
        <p:spPr bwMode="auto">
          <a:xfrm>
            <a:off x="4800600" y="62484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678" name="Text Box 7"/>
          <p:cNvSpPr txBox="1">
            <a:spLocks noChangeArrowheads="1"/>
          </p:cNvSpPr>
          <p:nvPr/>
        </p:nvSpPr>
        <p:spPr bwMode="auto">
          <a:xfrm>
            <a:off x="7543800" y="6400800"/>
            <a:ext cx="1447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solidFill>
                  <a:schemeClr val="bg1"/>
                </a:solidFill>
              </a:rPr>
              <a:t>From </a:t>
            </a:r>
            <a:r>
              <a:rPr lang="en-US" altLang="en-US" sz="1400" i="1">
                <a:solidFill>
                  <a:schemeClr val="bg1"/>
                </a:solidFill>
              </a:rPr>
              <a:t>Wikipedia</a:t>
            </a:r>
          </a:p>
        </p:txBody>
      </p:sp>
      <p:sp>
        <p:nvSpPr>
          <p:cNvPr id="22536" name="Text Box 8"/>
          <p:cNvSpPr txBox="1">
            <a:spLocks noChangeArrowheads="1"/>
          </p:cNvSpPr>
          <p:nvPr/>
        </p:nvSpPr>
        <p:spPr bwMode="auto">
          <a:xfrm>
            <a:off x="0" y="0"/>
            <a:ext cx="2667000" cy="307975"/>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III. ELECTORAL DISTRICTS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838200"/>
            <a:ext cx="9139238" cy="600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9" name="TextBox 2"/>
          <p:cNvSpPr txBox="1">
            <a:spLocks noChangeArrowheads="1"/>
          </p:cNvSpPr>
          <p:nvPr/>
        </p:nvSpPr>
        <p:spPr bwMode="auto">
          <a:xfrm>
            <a:off x="0" y="152400"/>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t>Examples of Gerrymandering after 2010 redistricting</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1066800" y="457200"/>
            <a:ext cx="7086600" cy="1938338"/>
          </a:xfrm>
          <a:prstGeom prst="rect">
            <a:avLst/>
          </a:prstGeom>
          <a:noFill/>
          <a:ln w="9525">
            <a:noFill/>
            <a:miter lim="800000"/>
            <a:headEnd/>
            <a:tailEnd/>
          </a:ln>
          <a:effectLst/>
        </p:spPr>
        <p:txBody>
          <a:bodyPr>
            <a:spAutoFit/>
          </a:bodyPr>
          <a:lstStyle/>
          <a:p>
            <a:pPr algn="ctr">
              <a:spcBef>
                <a:spcPts val="0"/>
              </a:spcBef>
              <a:defRPr/>
            </a:pPr>
            <a:r>
              <a:rPr lang="en-US" sz="4000" dirty="0">
                <a:solidFill>
                  <a:srgbClr val="FFFFFF"/>
                </a:solidFill>
                <a:effectLst>
                  <a:outerShdw blurRad="38100" dist="38100" dir="2700000" algn="tl">
                    <a:srgbClr val="000000"/>
                  </a:outerShdw>
                </a:effectLst>
                <a:latin typeface="Times New Roman" pitchFamily="18" charset="0"/>
              </a:rPr>
              <a:t>Gerrymandering effects in the 2012 elections for </a:t>
            </a:r>
          </a:p>
          <a:p>
            <a:pPr algn="ctr">
              <a:spcBef>
                <a:spcPts val="0"/>
              </a:spcBef>
              <a:defRPr/>
            </a:pPr>
            <a:r>
              <a:rPr lang="en-US" sz="4000" dirty="0">
                <a:solidFill>
                  <a:srgbClr val="FFFFFF"/>
                </a:solidFill>
                <a:effectLst>
                  <a:outerShdw blurRad="38100" dist="38100" dir="2700000" algn="tl">
                    <a:srgbClr val="000000"/>
                  </a:outerShdw>
                </a:effectLst>
                <a:latin typeface="Times New Roman" pitchFamily="18" charset="0"/>
              </a:rPr>
              <a:t>U.S. House of Representatives</a:t>
            </a:r>
          </a:p>
        </p:txBody>
      </p:sp>
      <p:graphicFrame>
        <p:nvGraphicFramePr>
          <p:cNvPr id="4" name="Table 3"/>
          <p:cNvGraphicFramePr>
            <a:graphicFrameLocks noGrp="1"/>
          </p:cNvGraphicFramePr>
          <p:nvPr/>
        </p:nvGraphicFramePr>
        <p:xfrm>
          <a:off x="609600" y="2514600"/>
          <a:ext cx="8077199" cy="1930400"/>
        </p:xfrm>
        <a:graphic>
          <a:graphicData uri="http://schemas.openxmlformats.org/drawingml/2006/table">
            <a:tbl>
              <a:tblPr firstRow="1" bandRow="1">
                <a:tableStyleId>{C4B1156A-380E-4F78-BDF5-A606A8083BF9}</a:tableStyleId>
              </a:tblPr>
              <a:tblGrid>
                <a:gridCol w="17145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gridCol w="1714499">
                  <a:extLst>
                    <a:ext uri="{9D8B030D-6E8A-4147-A177-3AD203B41FA5}">
                      <a16:colId xmlns:a16="http://schemas.microsoft.com/office/drawing/2014/main" val="20004"/>
                    </a:ext>
                  </a:extLst>
                </a:gridCol>
              </a:tblGrid>
              <a:tr h="370765">
                <a:tc>
                  <a:txBody>
                    <a:bodyPr/>
                    <a:lstStyle/>
                    <a:p>
                      <a:endParaRPr lang="en-US" sz="1800" dirty="0"/>
                    </a:p>
                  </a:txBody>
                  <a:tcPr marT="45710" marB="4571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gridSpan="2">
                  <a:txBody>
                    <a:bodyPr/>
                    <a:lstStyle/>
                    <a:p>
                      <a:pPr algn="ctr"/>
                      <a:r>
                        <a:rPr lang="en-US" sz="1800" dirty="0" smtClean="0"/>
                        <a:t>Votes</a:t>
                      </a:r>
                      <a:endParaRPr lang="en-US" sz="1800" dirty="0"/>
                    </a:p>
                  </a:txBody>
                  <a:tcPr marT="45710" marB="45710">
                    <a:lnT w="12700" cap="flat" cmpd="sng" algn="ctr">
                      <a:solidFill>
                        <a:schemeClr val="tx1"/>
                      </a:solidFill>
                      <a:prstDash val="solid"/>
                      <a:round/>
                      <a:headEnd type="none" w="med" len="med"/>
                      <a:tailEnd type="none" w="med" len="med"/>
                    </a:lnT>
                    <a:solidFill>
                      <a:schemeClr val="bg1"/>
                    </a:solidFill>
                  </a:tcPr>
                </a:tc>
                <a:tc hMerge="1">
                  <a:txBody>
                    <a:bodyPr/>
                    <a:lstStyle/>
                    <a:p>
                      <a:endParaRPr lang="en-US" sz="1800" dirty="0"/>
                    </a:p>
                  </a:txBody>
                  <a:tcPr marT="45700" marB="45700">
                    <a:lnT w="12700" cap="flat" cmpd="sng" algn="ctr">
                      <a:solidFill>
                        <a:schemeClr val="tx1"/>
                      </a:solidFill>
                      <a:prstDash val="solid"/>
                      <a:round/>
                      <a:headEnd type="none" w="med" len="med"/>
                      <a:tailEnd type="none" w="med" len="med"/>
                    </a:lnT>
                    <a:solidFill>
                      <a:schemeClr val="bg1"/>
                    </a:solidFill>
                  </a:tcPr>
                </a:tc>
                <a:tc gridSpan="2">
                  <a:txBody>
                    <a:bodyPr/>
                    <a:lstStyle/>
                    <a:p>
                      <a:pPr algn="ctr"/>
                      <a:r>
                        <a:rPr lang="en-US" sz="1800" dirty="0" smtClean="0"/>
                        <a:t>Seats</a:t>
                      </a:r>
                      <a:endParaRPr lang="en-US" sz="1800" dirty="0"/>
                    </a:p>
                  </a:txBody>
                  <a:tcPr marT="45710" marB="4571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hMerge="1">
                  <a:txBody>
                    <a:bodyPr/>
                    <a:lstStyle/>
                    <a:p>
                      <a:endParaRPr lang="en-US" sz="1800" dirty="0"/>
                    </a:p>
                  </a:txBody>
                  <a:tcPr marT="45700" marB="4570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370765">
                <a:tc>
                  <a:txBody>
                    <a:bodyPr/>
                    <a:lstStyle/>
                    <a:p>
                      <a:endParaRPr lang="en-US" sz="1800" dirty="0"/>
                    </a:p>
                  </a:txBody>
                  <a:tcPr marT="45710" marB="45710">
                    <a:lnL w="12700" cap="flat" cmpd="sng" algn="ctr">
                      <a:solidFill>
                        <a:schemeClr val="tx1"/>
                      </a:solidFill>
                      <a:prstDash val="solid"/>
                      <a:round/>
                      <a:headEnd type="none" w="med" len="med"/>
                      <a:tailEnd type="none" w="med" len="med"/>
                    </a:lnL>
                    <a:solidFill>
                      <a:schemeClr val="bg1"/>
                    </a:solidFill>
                  </a:tcPr>
                </a:tc>
                <a:tc>
                  <a:txBody>
                    <a:bodyPr/>
                    <a:lstStyle/>
                    <a:p>
                      <a:r>
                        <a:rPr lang="en-US" sz="1800" dirty="0" smtClean="0"/>
                        <a:t>Democrats</a:t>
                      </a:r>
                      <a:endParaRPr lang="en-US" sz="1800" dirty="0"/>
                    </a:p>
                  </a:txBody>
                  <a:tcPr marT="45710" marB="45710">
                    <a:solidFill>
                      <a:schemeClr val="bg1"/>
                    </a:solidFill>
                  </a:tcPr>
                </a:tc>
                <a:tc>
                  <a:txBody>
                    <a:bodyPr/>
                    <a:lstStyle/>
                    <a:p>
                      <a:r>
                        <a:rPr lang="en-US" sz="1800" dirty="0" smtClean="0"/>
                        <a:t>Republicans</a:t>
                      </a:r>
                      <a:endParaRPr lang="en-US" sz="1800" dirty="0"/>
                    </a:p>
                  </a:txBody>
                  <a:tcPr marT="45710" marB="45710">
                    <a:solidFill>
                      <a:schemeClr val="bg1"/>
                    </a:solidFill>
                  </a:tcPr>
                </a:tc>
                <a:tc>
                  <a:txBody>
                    <a:bodyPr/>
                    <a:lstStyle/>
                    <a:p>
                      <a:r>
                        <a:rPr lang="en-US" sz="1800" dirty="0" smtClean="0"/>
                        <a:t>Democrats</a:t>
                      </a:r>
                      <a:endParaRPr lang="en-US" sz="1800" dirty="0"/>
                    </a:p>
                  </a:txBody>
                  <a:tcPr marT="45710" marB="45710">
                    <a:solidFill>
                      <a:schemeClr val="bg1"/>
                    </a:solidFill>
                  </a:tcPr>
                </a:tc>
                <a:tc>
                  <a:txBody>
                    <a:bodyPr/>
                    <a:lstStyle/>
                    <a:p>
                      <a:r>
                        <a:rPr lang="en-US" sz="1800" dirty="0" smtClean="0"/>
                        <a:t>Republicans</a:t>
                      </a:r>
                      <a:endParaRPr lang="en-US" sz="1800" dirty="0"/>
                    </a:p>
                  </a:txBody>
                  <a:tcPr marT="45710" marB="45710">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1"/>
                  </a:ext>
                </a:extLst>
              </a:tr>
              <a:tr h="396290">
                <a:tc>
                  <a:txBody>
                    <a:bodyPr/>
                    <a:lstStyle/>
                    <a:p>
                      <a:r>
                        <a:rPr lang="en-US" sz="2000" b="1" dirty="0" smtClean="0">
                          <a:latin typeface="Calibri" pitchFamily="34" charset="0"/>
                          <a:cs typeface="Calibri" pitchFamily="34" charset="0"/>
                        </a:rPr>
                        <a:t>U.S. House</a:t>
                      </a:r>
                      <a:endParaRPr lang="en-US" sz="2000" b="1" dirty="0">
                        <a:latin typeface="Calibri" pitchFamily="34" charset="0"/>
                        <a:cs typeface="Calibri" pitchFamily="34" charset="0"/>
                      </a:endParaRPr>
                    </a:p>
                  </a:txBody>
                  <a:tcPr marT="45710" marB="45710">
                    <a:lnL w="12700" cap="flat" cmpd="sng" algn="ctr">
                      <a:solidFill>
                        <a:schemeClr val="tx1"/>
                      </a:solidFill>
                      <a:prstDash val="solid"/>
                      <a:round/>
                      <a:headEnd type="none" w="med" len="med"/>
                      <a:tailEnd type="none" w="med" len="med"/>
                    </a:lnL>
                    <a:solidFill>
                      <a:schemeClr val="bg1"/>
                    </a:solidFill>
                  </a:tcPr>
                </a:tc>
                <a:tc>
                  <a:txBody>
                    <a:bodyPr/>
                    <a:lstStyle/>
                    <a:p>
                      <a:pPr algn="ctr" fontAlgn="b"/>
                      <a:r>
                        <a:rPr lang="en-US" sz="2000" dirty="0" smtClean="0">
                          <a:latin typeface="Calibri" pitchFamily="34" charset="0"/>
                          <a:cs typeface="Calibri" pitchFamily="34" charset="0"/>
                        </a:rPr>
                        <a:t>53,952,240 </a:t>
                      </a:r>
                      <a:endParaRPr lang="en-US" sz="2000" b="0" i="0" u="none" strike="noStrike" dirty="0">
                        <a:solidFill>
                          <a:srgbClr val="000000"/>
                        </a:solidFill>
                        <a:effectLst/>
                        <a:latin typeface="Calibri" pitchFamily="34" charset="0"/>
                        <a:cs typeface="Calibri" pitchFamily="34" charset="0"/>
                      </a:endParaRPr>
                    </a:p>
                  </a:txBody>
                  <a:tcPr marL="9525" marR="9525" marT="9523" marB="0" anchor="b">
                    <a:solidFill>
                      <a:schemeClr val="bg1"/>
                    </a:solidFill>
                  </a:tcPr>
                </a:tc>
                <a:tc>
                  <a:txBody>
                    <a:bodyPr/>
                    <a:lstStyle/>
                    <a:p>
                      <a:pPr algn="ctr" fontAlgn="b"/>
                      <a:r>
                        <a:rPr lang="en-US" sz="2000" dirty="0" smtClean="0">
                          <a:latin typeface="Calibri" pitchFamily="34" charset="0"/>
                          <a:cs typeface="Calibri" pitchFamily="34" charset="0"/>
                        </a:rPr>
                        <a:t>53,402,643</a:t>
                      </a:r>
                      <a:endParaRPr lang="en-US" sz="2000" b="0" i="0" u="none" strike="noStrike" dirty="0">
                        <a:solidFill>
                          <a:srgbClr val="000000"/>
                        </a:solidFill>
                        <a:effectLst/>
                        <a:latin typeface="Calibri" pitchFamily="34" charset="0"/>
                        <a:cs typeface="Calibri" pitchFamily="34" charset="0"/>
                      </a:endParaRPr>
                    </a:p>
                  </a:txBody>
                  <a:tcPr marL="9525" marR="9525" marT="9523" marB="0" anchor="b">
                    <a:solidFill>
                      <a:schemeClr val="bg1"/>
                    </a:solidFill>
                  </a:tcPr>
                </a:tc>
                <a:tc>
                  <a:txBody>
                    <a:bodyPr/>
                    <a:lstStyle/>
                    <a:p>
                      <a:pPr algn="ctr"/>
                      <a:r>
                        <a:rPr lang="en-US" sz="2000" dirty="0" smtClean="0">
                          <a:latin typeface="Calibri" pitchFamily="34" charset="0"/>
                          <a:cs typeface="Calibri" pitchFamily="34" charset="0"/>
                        </a:rPr>
                        <a:t>201</a:t>
                      </a:r>
                      <a:endParaRPr lang="en-US" sz="2000" dirty="0">
                        <a:latin typeface="Calibri" pitchFamily="34" charset="0"/>
                        <a:cs typeface="Calibri" pitchFamily="34" charset="0"/>
                      </a:endParaRPr>
                    </a:p>
                  </a:txBody>
                  <a:tcPr marT="45710" marB="45710">
                    <a:solidFill>
                      <a:schemeClr val="bg1"/>
                    </a:solidFill>
                  </a:tcPr>
                </a:tc>
                <a:tc>
                  <a:txBody>
                    <a:bodyPr/>
                    <a:lstStyle/>
                    <a:p>
                      <a:pPr algn="ctr"/>
                      <a:r>
                        <a:rPr lang="en-US" sz="2000" dirty="0" smtClean="0">
                          <a:latin typeface="Calibri" pitchFamily="34" charset="0"/>
                          <a:cs typeface="Calibri" pitchFamily="34" charset="0"/>
                        </a:rPr>
                        <a:t>234</a:t>
                      </a:r>
                      <a:endParaRPr lang="en-US" sz="2000" dirty="0">
                        <a:latin typeface="Calibri" pitchFamily="34" charset="0"/>
                        <a:cs typeface="Calibri" pitchFamily="34" charset="0"/>
                      </a:endParaRPr>
                    </a:p>
                  </a:txBody>
                  <a:tcPr marT="45710" marB="45710">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2"/>
                  </a:ext>
                </a:extLst>
              </a:tr>
              <a:tr h="396290">
                <a:tc>
                  <a:txBody>
                    <a:bodyPr/>
                    <a:lstStyle/>
                    <a:p>
                      <a:r>
                        <a:rPr lang="en-US" sz="2000" b="1" dirty="0" smtClean="0">
                          <a:latin typeface="Calibri" pitchFamily="34" charset="0"/>
                          <a:cs typeface="Calibri" pitchFamily="34" charset="0"/>
                        </a:rPr>
                        <a:t>Wisconsin </a:t>
                      </a:r>
                      <a:endParaRPr lang="en-US" sz="2000" b="1" dirty="0">
                        <a:latin typeface="Calibri" pitchFamily="34" charset="0"/>
                        <a:cs typeface="Calibri" pitchFamily="34" charset="0"/>
                      </a:endParaRPr>
                    </a:p>
                  </a:txBody>
                  <a:tcPr marT="45710" marB="45710">
                    <a:lnL w="12700" cap="flat" cmpd="sng" algn="ctr">
                      <a:solidFill>
                        <a:schemeClr val="tx1"/>
                      </a:solidFill>
                      <a:prstDash val="solid"/>
                      <a:round/>
                      <a:headEnd type="none" w="med" len="med"/>
                      <a:tailEnd type="none" w="med" len="med"/>
                    </a:lnL>
                    <a:solidFill>
                      <a:schemeClr val="bg1"/>
                    </a:solidFill>
                  </a:tcPr>
                </a:tc>
                <a:tc>
                  <a:txBody>
                    <a:bodyPr/>
                    <a:lstStyle/>
                    <a:p>
                      <a:pPr algn="ctr" fontAlgn="b"/>
                      <a:r>
                        <a:rPr lang="en-US" sz="2000" b="0" i="0" u="none" strike="noStrike" dirty="0">
                          <a:solidFill>
                            <a:srgbClr val="000000"/>
                          </a:solidFill>
                          <a:effectLst/>
                          <a:latin typeface="Calibri" pitchFamily="34" charset="0"/>
                          <a:cs typeface="Calibri" pitchFamily="34" charset="0"/>
                        </a:rPr>
                        <a:t>1,443,190</a:t>
                      </a:r>
                    </a:p>
                  </a:txBody>
                  <a:tcPr marL="9525" marR="9525" marT="9523" marB="0" anchor="b">
                    <a:solidFill>
                      <a:schemeClr val="bg1"/>
                    </a:solidFill>
                  </a:tcPr>
                </a:tc>
                <a:tc>
                  <a:txBody>
                    <a:bodyPr/>
                    <a:lstStyle/>
                    <a:p>
                      <a:pPr algn="ctr" fontAlgn="b"/>
                      <a:r>
                        <a:rPr lang="en-US" sz="2000" b="0" i="0" u="none" strike="noStrike" dirty="0">
                          <a:solidFill>
                            <a:srgbClr val="000000"/>
                          </a:solidFill>
                          <a:effectLst/>
                          <a:latin typeface="Calibri" pitchFamily="34" charset="0"/>
                          <a:cs typeface="Calibri" pitchFamily="34" charset="0"/>
                        </a:rPr>
                        <a:t>1,399,871</a:t>
                      </a:r>
                    </a:p>
                  </a:txBody>
                  <a:tcPr marL="9525" marR="9525" marT="9523" marB="0" anchor="b">
                    <a:solidFill>
                      <a:schemeClr val="bg1"/>
                    </a:solidFill>
                  </a:tcPr>
                </a:tc>
                <a:tc>
                  <a:txBody>
                    <a:bodyPr/>
                    <a:lstStyle/>
                    <a:p>
                      <a:pPr algn="ctr"/>
                      <a:r>
                        <a:rPr lang="en-US" sz="2000" dirty="0" smtClean="0">
                          <a:latin typeface="Calibri" pitchFamily="34" charset="0"/>
                          <a:cs typeface="Calibri" pitchFamily="34" charset="0"/>
                        </a:rPr>
                        <a:t>3</a:t>
                      </a:r>
                      <a:endParaRPr lang="en-US" sz="2000" dirty="0">
                        <a:latin typeface="Calibri" pitchFamily="34" charset="0"/>
                        <a:cs typeface="Calibri" pitchFamily="34" charset="0"/>
                      </a:endParaRPr>
                    </a:p>
                  </a:txBody>
                  <a:tcPr marT="45710" marB="45710">
                    <a:solidFill>
                      <a:schemeClr val="bg1"/>
                    </a:solidFill>
                  </a:tcPr>
                </a:tc>
                <a:tc>
                  <a:txBody>
                    <a:bodyPr/>
                    <a:lstStyle/>
                    <a:p>
                      <a:pPr algn="ctr"/>
                      <a:r>
                        <a:rPr lang="en-US" sz="2000" dirty="0" smtClean="0">
                          <a:latin typeface="Calibri" pitchFamily="34" charset="0"/>
                          <a:cs typeface="Calibri" pitchFamily="34" charset="0"/>
                        </a:rPr>
                        <a:t>5</a:t>
                      </a:r>
                      <a:endParaRPr lang="en-US" sz="2000" dirty="0">
                        <a:latin typeface="Calibri" pitchFamily="34" charset="0"/>
                        <a:cs typeface="Calibri" pitchFamily="34" charset="0"/>
                      </a:endParaRPr>
                    </a:p>
                  </a:txBody>
                  <a:tcPr marT="45710" marB="45710">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3"/>
                  </a:ext>
                </a:extLst>
              </a:tr>
              <a:tr h="396290">
                <a:tc>
                  <a:txBody>
                    <a:bodyPr/>
                    <a:lstStyle/>
                    <a:p>
                      <a:r>
                        <a:rPr lang="en-US" sz="2000" b="1" dirty="0" smtClean="0">
                          <a:latin typeface="Calibri" pitchFamily="34" charset="0"/>
                          <a:cs typeface="Calibri" pitchFamily="34" charset="0"/>
                        </a:rPr>
                        <a:t>Pennsylvania</a:t>
                      </a:r>
                      <a:endParaRPr lang="en-US" sz="2000" b="1" dirty="0">
                        <a:latin typeface="Calibri" pitchFamily="34" charset="0"/>
                        <a:cs typeface="Calibri" pitchFamily="34" charset="0"/>
                      </a:endParaRPr>
                    </a:p>
                  </a:txBody>
                  <a:tcPr marT="45710" marB="4571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gn="ctr" fontAlgn="t"/>
                      <a:r>
                        <a:rPr lang="en-US" sz="2000" b="0" i="0" u="none" strike="noStrike" dirty="0" smtClean="0">
                          <a:solidFill>
                            <a:srgbClr val="000000"/>
                          </a:solidFill>
                          <a:effectLst/>
                          <a:latin typeface="Calibri" pitchFamily="34" charset="0"/>
                          <a:cs typeface="Calibri" pitchFamily="34" charset="0"/>
                        </a:rPr>
                        <a:t>2,702,901</a:t>
                      </a:r>
                      <a:endParaRPr lang="en-US" sz="2000" b="0" i="0" u="none" strike="noStrike" dirty="0">
                        <a:solidFill>
                          <a:srgbClr val="000000"/>
                        </a:solidFill>
                        <a:effectLst/>
                        <a:latin typeface="Calibri" pitchFamily="34" charset="0"/>
                        <a:cs typeface="Calibri" pitchFamily="34" charset="0"/>
                      </a:endParaRPr>
                    </a:p>
                  </a:txBody>
                  <a:tcPr marL="9525" marR="9525" marT="9527" marB="0" anchor="ctr">
                    <a:lnB w="12700" cap="flat" cmpd="sng" algn="ctr">
                      <a:solidFill>
                        <a:schemeClr val="tx1"/>
                      </a:solidFill>
                      <a:prstDash val="solid"/>
                      <a:round/>
                      <a:headEnd type="none" w="med" len="med"/>
                      <a:tailEnd type="none" w="med" len="med"/>
                    </a:lnB>
                    <a:solidFill>
                      <a:schemeClr val="bg1"/>
                    </a:solidFill>
                  </a:tcPr>
                </a:tc>
                <a:tc>
                  <a:txBody>
                    <a:bodyPr/>
                    <a:lstStyle/>
                    <a:p>
                      <a:pPr algn="ctr" fontAlgn="t"/>
                      <a:r>
                        <a:rPr lang="en-US" sz="2000" b="0" i="0" u="none" strike="noStrike" dirty="0" smtClean="0">
                          <a:solidFill>
                            <a:srgbClr val="000000"/>
                          </a:solidFill>
                          <a:effectLst/>
                          <a:latin typeface="Calibri" pitchFamily="34" charset="0"/>
                          <a:cs typeface="Calibri" pitchFamily="34" charset="0"/>
                        </a:rPr>
                        <a:t>2,627,031</a:t>
                      </a:r>
                      <a:endParaRPr lang="en-US" sz="2000" b="0" i="0" u="none" strike="noStrike" dirty="0">
                        <a:solidFill>
                          <a:srgbClr val="000000"/>
                        </a:solidFill>
                        <a:effectLst/>
                        <a:latin typeface="Calibri" pitchFamily="34" charset="0"/>
                        <a:cs typeface="Calibri" pitchFamily="34" charset="0"/>
                      </a:endParaRPr>
                    </a:p>
                  </a:txBody>
                  <a:tcPr marL="9525" marR="9525" marT="9527" marB="0" anchor="ct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latin typeface="Calibri" pitchFamily="34" charset="0"/>
                          <a:cs typeface="Calibri" pitchFamily="34" charset="0"/>
                        </a:rPr>
                        <a:t>5</a:t>
                      </a:r>
                      <a:endParaRPr lang="en-US" sz="2000" dirty="0">
                        <a:latin typeface="Calibri" pitchFamily="34" charset="0"/>
                        <a:cs typeface="Calibri" pitchFamily="34" charset="0"/>
                      </a:endParaRPr>
                    </a:p>
                  </a:txBody>
                  <a:tcPr marT="45710" marB="45710" anchor="ct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latin typeface="Calibri" pitchFamily="34" charset="0"/>
                          <a:cs typeface="Calibri" pitchFamily="34" charset="0"/>
                        </a:rPr>
                        <a:t>13</a:t>
                      </a:r>
                      <a:endParaRPr lang="en-US" sz="2000" dirty="0">
                        <a:latin typeface="Calibri" pitchFamily="34" charset="0"/>
                        <a:cs typeface="Calibri" pitchFamily="34" charset="0"/>
                      </a:endParaRPr>
                    </a:p>
                  </a:txBody>
                  <a:tcPr marT="45710" marB="4571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30759" name="TextBox 2"/>
          <p:cNvSpPr txBox="1">
            <a:spLocks noChangeArrowheads="1"/>
          </p:cNvSpPr>
          <p:nvPr/>
        </p:nvSpPr>
        <p:spPr bwMode="auto">
          <a:xfrm>
            <a:off x="1100138" y="4876800"/>
            <a:ext cx="6705600" cy="14779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t>One of worst cases: Pennsylvania </a:t>
            </a:r>
          </a:p>
          <a:p>
            <a:pPr algn="ctr" eaLnBrk="1" hangingPunct="1"/>
            <a:r>
              <a:rPr lang="en-US" altLang="en-US" b="1"/>
              <a:t>Margin of victory in Democratic Seats vs Republican Seats</a:t>
            </a:r>
          </a:p>
          <a:p>
            <a:pPr algn="ctr" eaLnBrk="1" hangingPunct="1"/>
            <a:endParaRPr lang="en-US" altLang="en-US"/>
          </a:p>
          <a:p>
            <a:pPr eaLnBrk="1" hangingPunct="1"/>
            <a:r>
              <a:rPr lang="en-US" altLang="en-US"/>
              <a:t>Democrats won their districts by </a:t>
            </a:r>
            <a:r>
              <a:rPr lang="en-US" altLang="en-US" b="1"/>
              <a:t>52.6 % points </a:t>
            </a:r>
            <a:r>
              <a:rPr lang="en-US" altLang="en-US"/>
              <a:t>on average</a:t>
            </a:r>
          </a:p>
          <a:p>
            <a:pPr eaLnBrk="1" hangingPunct="1"/>
            <a:r>
              <a:rPr lang="en-US" altLang="en-US"/>
              <a:t>Republicans won their districts by </a:t>
            </a:r>
            <a:r>
              <a:rPr lang="en-US" altLang="en-US" b="1"/>
              <a:t>18.7% points </a:t>
            </a:r>
            <a:r>
              <a:rPr lang="en-US" altLang="en-US"/>
              <a:t>on average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9238" y="571500"/>
            <a:ext cx="6105525"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1143000" y="2133600"/>
            <a:ext cx="7086600" cy="1006475"/>
          </a:xfrm>
          <a:prstGeom prst="rect">
            <a:avLst/>
          </a:prstGeom>
          <a:noFill/>
          <a:ln w="9525">
            <a:noFill/>
            <a:miter lim="800000"/>
            <a:headEnd/>
            <a:tailEnd/>
          </a:ln>
          <a:effectLst/>
        </p:spPr>
        <p:txBody>
          <a:bodyPr>
            <a:spAutoFit/>
          </a:bodyPr>
          <a:lstStyle/>
          <a:p>
            <a:pPr algn="ctr">
              <a:spcBef>
                <a:spcPct val="50000"/>
              </a:spcBef>
              <a:defRPr/>
            </a:pPr>
            <a:r>
              <a:rPr lang="en-US" sz="4000" dirty="0">
                <a:solidFill>
                  <a:schemeClr val="bg1"/>
                </a:solidFill>
                <a:effectLst>
                  <a:outerShdw blurRad="38100" dist="38100" dir="2700000" algn="tl">
                    <a:srgbClr val="000000"/>
                  </a:outerShdw>
                </a:effectLst>
                <a:latin typeface="Times New Roman" pitchFamily="18" charset="0"/>
              </a:rPr>
              <a:t>IV.</a:t>
            </a:r>
            <a:r>
              <a:rPr lang="en-US" sz="6000" dirty="0">
                <a:solidFill>
                  <a:schemeClr val="bg1"/>
                </a:solidFill>
                <a:effectLst>
                  <a:outerShdw blurRad="38100" dist="38100" dir="2700000" algn="tl">
                    <a:srgbClr val="000000"/>
                  </a:outerShdw>
                </a:effectLst>
                <a:latin typeface="Times New Roman" pitchFamily="18" charset="0"/>
              </a:rPr>
              <a:t> </a:t>
            </a:r>
            <a:r>
              <a:rPr lang="en-US" sz="4000" dirty="0">
                <a:solidFill>
                  <a:schemeClr val="bg1"/>
                </a:solidFill>
                <a:effectLst>
                  <a:outerShdw blurRad="38100" dist="38100" dir="2700000" algn="tl">
                    <a:srgbClr val="000000"/>
                  </a:outerShdw>
                </a:effectLst>
                <a:latin typeface="Times New Roman" pitchFamily="18" charset="0"/>
              </a:rPr>
              <a:t>MONEY AND POLITICS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20483" name="Text Box 3"/>
          <p:cNvSpPr txBox="1">
            <a:spLocks noChangeArrowheads="1"/>
          </p:cNvSpPr>
          <p:nvPr/>
        </p:nvSpPr>
        <p:spPr bwMode="auto">
          <a:xfrm>
            <a:off x="228600" y="685800"/>
            <a:ext cx="8534400" cy="5508625"/>
          </a:xfrm>
          <a:prstGeom prst="rect">
            <a:avLst/>
          </a:prstGeom>
          <a:noFill/>
          <a:ln w="9525">
            <a:noFill/>
            <a:miter lim="800000"/>
            <a:headEnd/>
            <a:tailEnd/>
          </a:ln>
          <a:effectLst/>
        </p:spPr>
        <p:txBody>
          <a:bodyPr>
            <a:spAutoFit/>
          </a:bodyPr>
          <a:lstStyle/>
          <a:p>
            <a:pPr marL="342900" indent="-342900" algn="ctr">
              <a:spcBef>
                <a:spcPct val="50000"/>
              </a:spcBef>
              <a:defRPr/>
            </a:pPr>
            <a:r>
              <a:rPr lang="en-US" sz="4000" dirty="0">
                <a:solidFill>
                  <a:schemeClr val="bg1"/>
                </a:solidFill>
                <a:effectLst>
                  <a:outerShdw blurRad="38100" dist="38100" dir="2700000" algn="tl">
                    <a:srgbClr val="000000"/>
                  </a:outerShdw>
                </a:effectLst>
                <a:latin typeface="Times New Roman" pitchFamily="18" charset="0"/>
              </a:rPr>
              <a:t>Two core problems</a:t>
            </a:r>
          </a:p>
          <a:p>
            <a:pPr marL="514350" indent="-514350">
              <a:spcBef>
                <a:spcPct val="50000"/>
              </a:spcBef>
              <a:buFontTx/>
              <a:buAutoNum type="arabicPeriod"/>
              <a:defRPr/>
            </a:pPr>
            <a:r>
              <a:rPr lang="en-US" sz="3200" dirty="0">
                <a:latin typeface="Times New Roman" pitchFamily="18" charset="0"/>
              </a:rPr>
              <a:t>Lobbying: </a:t>
            </a:r>
          </a:p>
          <a:p>
            <a:pPr marL="1033463">
              <a:spcBef>
                <a:spcPct val="50000"/>
              </a:spcBef>
              <a:defRPr/>
            </a:pPr>
            <a:r>
              <a:rPr lang="en-US" sz="2400" dirty="0">
                <a:latin typeface="Times New Roman"/>
                <a:ea typeface="Times New Roman"/>
              </a:rPr>
              <a:t>Legislators have limited staffs to study problems, work out policies, acquire information. Well-funded lobbyists provide vast amounts of slick information to politicians and government officials</a:t>
            </a:r>
            <a:endParaRPr lang="en-US" sz="2400" dirty="0">
              <a:latin typeface="Times New Roman" pitchFamily="18" charset="0"/>
            </a:endParaRPr>
          </a:p>
          <a:p>
            <a:pPr marL="514350" indent="-514350">
              <a:spcBef>
                <a:spcPct val="50000"/>
              </a:spcBef>
              <a:defRPr/>
            </a:pPr>
            <a:r>
              <a:rPr lang="en-US" sz="3200" dirty="0">
                <a:latin typeface="Times New Roman" pitchFamily="18" charset="0"/>
              </a:rPr>
              <a:t>2. Campaign Finance </a:t>
            </a:r>
          </a:p>
          <a:p>
            <a:pPr marL="1033463">
              <a:spcBef>
                <a:spcPct val="50000"/>
              </a:spcBef>
              <a:defRPr/>
            </a:pPr>
            <a:r>
              <a:rPr lang="en-US" sz="2400" dirty="0">
                <a:latin typeface="Times New Roman" pitchFamily="18" charset="0"/>
              </a:rPr>
              <a:t>It costs an enormous amount to run for national public office, and almost always the candidate with the most money wins. Does this undermine equality of citizens in a democracy?</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20483" name="Text Box 3"/>
          <p:cNvSpPr txBox="1">
            <a:spLocks noChangeArrowheads="1"/>
          </p:cNvSpPr>
          <p:nvPr/>
        </p:nvSpPr>
        <p:spPr bwMode="auto">
          <a:xfrm>
            <a:off x="228600" y="685800"/>
            <a:ext cx="8534400" cy="5508625"/>
          </a:xfrm>
          <a:prstGeom prst="rect">
            <a:avLst/>
          </a:prstGeom>
          <a:noFill/>
          <a:ln w="9525">
            <a:noFill/>
            <a:miter lim="800000"/>
            <a:headEnd/>
            <a:tailEnd/>
          </a:ln>
          <a:effectLst/>
        </p:spPr>
        <p:txBody>
          <a:bodyPr>
            <a:spAutoFit/>
          </a:bodyPr>
          <a:lstStyle/>
          <a:p>
            <a:pPr marL="342900" indent="-342900" algn="ctr">
              <a:spcBef>
                <a:spcPct val="50000"/>
              </a:spcBef>
              <a:defRPr/>
            </a:pPr>
            <a:r>
              <a:rPr lang="en-US" sz="4000" dirty="0">
                <a:solidFill>
                  <a:schemeClr val="bg1"/>
                </a:solidFill>
                <a:effectLst>
                  <a:outerShdw blurRad="38100" dist="38100" dir="2700000" algn="tl">
                    <a:srgbClr val="000000"/>
                  </a:outerShdw>
                </a:effectLst>
                <a:latin typeface="Times New Roman" pitchFamily="18" charset="0"/>
              </a:rPr>
              <a:t>Two core problems</a:t>
            </a:r>
          </a:p>
          <a:p>
            <a:pPr marL="514350" indent="-514350">
              <a:spcBef>
                <a:spcPct val="50000"/>
              </a:spcBef>
              <a:buFontTx/>
              <a:buAutoNum type="arabicPeriod"/>
              <a:defRPr/>
            </a:pPr>
            <a:r>
              <a:rPr lang="en-US" sz="3200" dirty="0">
                <a:solidFill>
                  <a:schemeClr val="bg1"/>
                </a:solidFill>
                <a:effectLst>
                  <a:outerShdw blurRad="38100" dist="38100" dir="2700000" algn="tl">
                    <a:srgbClr val="000000"/>
                  </a:outerShdw>
                </a:effectLst>
                <a:latin typeface="Times New Roman" pitchFamily="18" charset="0"/>
              </a:rPr>
              <a:t>Lobbying: </a:t>
            </a:r>
          </a:p>
          <a:p>
            <a:pPr marL="1033463">
              <a:spcBef>
                <a:spcPct val="50000"/>
              </a:spcBef>
              <a:defRPr/>
            </a:pPr>
            <a:r>
              <a:rPr lang="en-US" sz="2400" dirty="0">
                <a:solidFill>
                  <a:schemeClr val="accent3"/>
                </a:solidFill>
                <a:latin typeface="Times New Roman"/>
                <a:ea typeface="Times New Roman"/>
              </a:rPr>
              <a:t>Legislators have limited staffs to study problems, work out policies, acquire information. Well-funded lobbyists provide vast amounts of slick information to politicians and government officials</a:t>
            </a:r>
            <a:endParaRPr lang="en-US" sz="2400" dirty="0">
              <a:solidFill>
                <a:schemeClr val="accent3"/>
              </a:solidFill>
              <a:effectLst>
                <a:outerShdw blurRad="38100" dist="38100" dir="2700000" algn="tl">
                  <a:srgbClr val="000000"/>
                </a:outerShdw>
              </a:effectLst>
              <a:latin typeface="Times New Roman" pitchFamily="18" charset="0"/>
            </a:endParaRPr>
          </a:p>
          <a:p>
            <a:pPr marL="514350" indent="-514350">
              <a:spcBef>
                <a:spcPct val="50000"/>
              </a:spcBef>
              <a:defRPr/>
            </a:pPr>
            <a:r>
              <a:rPr lang="en-US" sz="3200" dirty="0">
                <a:latin typeface="Times New Roman" pitchFamily="18" charset="0"/>
              </a:rPr>
              <a:t>2. Campaign Finance </a:t>
            </a:r>
          </a:p>
          <a:p>
            <a:pPr marL="1033463">
              <a:spcBef>
                <a:spcPct val="50000"/>
              </a:spcBef>
              <a:defRPr/>
            </a:pPr>
            <a:r>
              <a:rPr lang="en-US" sz="2400" dirty="0">
                <a:latin typeface="Times New Roman" pitchFamily="18" charset="0"/>
              </a:rPr>
              <a:t>It costs an enormous amount to run for national public office, and almost always the candidate with the most money wins. Does this undermine equality of citizens in a democracy?</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20483" name="Text Box 3"/>
          <p:cNvSpPr txBox="1">
            <a:spLocks noChangeArrowheads="1"/>
          </p:cNvSpPr>
          <p:nvPr/>
        </p:nvSpPr>
        <p:spPr bwMode="auto">
          <a:xfrm>
            <a:off x="228600" y="685800"/>
            <a:ext cx="8534400" cy="5508625"/>
          </a:xfrm>
          <a:prstGeom prst="rect">
            <a:avLst/>
          </a:prstGeom>
          <a:noFill/>
          <a:ln w="9525">
            <a:noFill/>
            <a:miter lim="800000"/>
            <a:headEnd/>
            <a:tailEnd/>
          </a:ln>
          <a:effectLst/>
        </p:spPr>
        <p:txBody>
          <a:bodyPr>
            <a:spAutoFit/>
          </a:bodyPr>
          <a:lstStyle/>
          <a:p>
            <a:pPr marL="342900" indent="-342900" algn="ctr">
              <a:spcBef>
                <a:spcPct val="50000"/>
              </a:spcBef>
              <a:defRPr/>
            </a:pPr>
            <a:r>
              <a:rPr lang="en-US" sz="4000" dirty="0">
                <a:solidFill>
                  <a:schemeClr val="bg1"/>
                </a:solidFill>
                <a:effectLst>
                  <a:outerShdw blurRad="38100" dist="38100" dir="2700000" algn="tl">
                    <a:srgbClr val="000000"/>
                  </a:outerShdw>
                </a:effectLst>
                <a:latin typeface="Times New Roman" pitchFamily="18" charset="0"/>
              </a:rPr>
              <a:t>Two core problems</a:t>
            </a:r>
          </a:p>
          <a:p>
            <a:pPr marL="514350" indent="-514350">
              <a:spcBef>
                <a:spcPct val="50000"/>
              </a:spcBef>
              <a:buFontTx/>
              <a:buAutoNum type="arabicPeriod"/>
              <a:defRPr/>
            </a:pPr>
            <a:r>
              <a:rPr lang="en-US" sz="3200" dirty="0">
                <a:solidFill>
                  <a:schemeClr val="bg1"/>
                </a:solidFill>
                <a:effectLst>
                  <a:outerShdw blurRad="38100" dist="38100" dir="2700000" algn="tl">
                    <a:srgbClr val="000000"/>
                  </a:outerShdw>
                </a:effectLst>
                <a:latin typeface="Times New Roman" pitchFamily="18" charset="0"/>
              </a:rPr>
              <a:t>Lobbying: </a:t>
            </a:r>
          </a:p>
          <a:p>
            <a:pPr marL="1033463">
              <a:spcBef>
                <a:spcPct val="50000"/>
              </a:spcBef>
              <a:defRPr/>
            </a:pPr>
            <a:r>
              <a:rPr lang="en-US" sz="2400" dirty="0">
                <a:solidFill>
                  <a:schemeClr val="accent3"/>
                </a:solidFill>
                <a:latin typeface="Times New Roman"/>
                <a:ea typeface="Times New Roman"/>
              </a:rPr>
              <a:t>Legislators have limited staffs to study problems, work out policies, acquire information. Well-funded lobbyists provide vast amounts of slick information to politicians and government officials</a:t>
            </a:r>
            <a:endParaRPr lang="en-US" sz="2400" dirty="0">
              <a:solidFill>
                <a:schemeClr val="accent3"/>
              </a:solidFill>
              <a:effectLst>
                <a:outerShdw blurRad="38100" dist="38100" dir="2700000" algn="tl">
                  <a:srgbClr val="000000"/>
                </a:outerShdw>
              </a:effectLst>
              <a:latin typeface="Times New Roman" pitchFamily="18" charset="0"/>
            </a:endParaRPr>
          </a:p>
          <a:p>
            <a:pPr marL="514350" indent="-514350">
              <a:spcBef>
                <a:spcPct val="50000"/>
              </a:spcBef>
              <a:defRPr/>
            </a:pPr>
            <a:r>
              <a:rPr lang="en-US" sz="3200" dirty="0">
                <a:solidFill>
                  <a:schemeClr val="bg1"/>
                </a:solidFill>
                <a:effectLst>
                  <a:outerShdw blurRad="38100" dist="38100" dir="2700000" algn="tl">
                    <a:srgbClr val="000000"/>
                  </a:outerShdw>
                </a:effectLst>
                <a:latin typeface="Times New Roman" pitchFamily="18" charset="0"/>
              </a:rPr>
              <a:t>2. Campaign Finance </a:t>
            </a:r>
          </a:p>
          <a:p>
            <a:pPr marL="1033463">
              <a:spcBef>
                <a:spcPct val="50000"/>
              </a:spcBef>
              <a:defRPr/>
            </a:pPr>
            <a:r>
              <a:rPr lang="en-US" sz="2400" dirty="0">
                <a:solidFill>
                  <a:schemeClr val="bg1"/>
                </a:solidFill>
                <a:effectLst>
                  <a:outerShdw blurRad="38100" dist="38100" dir="2700000" algn="tl">
                    <a:srgbClr val="000000"/>
                  </a:outerShdw>
                </a:effectLst>
                <a:latin typeface="Times New Roman" pitchFamily="18" charset="0"/>
              </a:rPr>
              <a:t>It costs an enormous amount to run for national public office, and almost always the candidate with the most money wins. Does this undermine equality of citizens in a democracy?</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sz="12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IV. MONEY AND POLITICS</a:t>
            </a:r>
          </a:p>
        </p:txBody>
      </p:sp>
      <p:sp>
        <p:nvSpPr>
          <p:cNvPr id="20483" name="Text Box 3"/>
          <p:cNvSpPr txBox="1">
            <a:spLocks noChangeArrowheads="1"/>
          </p:cNvSpPr>
          <p:nvPr/>
        </p:nvSpPr>
        <p:spPr bwMode="auto">
          <a:xfrm>
            <a:off x="228600" y="381000"/>
            <a:ext cx="8534400" cy="5524500"/>
          </a:xfrm>
          <a:prstGeom prst="rect">
            <a:avLst/>
          </a:prstGeom>
          <a:noFill/>
          <a:ln w="9525">
            <a:noFill/>
            <a:miter lim="800000"/>
            <a:headEnd/>
            <a:tailEnd/>
          </a:ln>
          <a:effectLst/>
        </p:spPr>
        <p:txBody>
          <a:bodyPr>
            <a:spAutoFit/>
          </a:bodyPr>
          <a:lstStyle/>
          <a:p>
            <a:pPr marL="342900" marR="0" lvl="0" indent="-342900" algn="ctr" defTabSz="914400" rtl="0" eaLnBrk="1" fontAlgn="base" latinLnBrk="0" hangingPunct="1">
              <a:lnSpc>
                <a:spcPct val="100000"/>
              </a:lnSpc>
              <a:spcBef>
                <a:spcPct val="5000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Campaign Finance: the legal context</a:t>
            </a:r>
          </a:p>
          <a:p>
            <a:pPr marL="342900" marR="0" lvl="0" indent="4763" algn="l" defTabSz="914400" rtl="0" eaLnBrk="1" fontAlgn="base" latinLnBrk="0" hangingPunct="1">
              <a:lnSpc>
                <a:spcPct val="100000"/>
              </a:lnSpc>
              <a:spcBef>
                <a:spcPct val="50000"/>
              </a:spcBef>
              <a:spcAft>
                <a:spcPct val="0"/>
              </a:spcAft>
              <a:buClrTx/>
              <a:buSzTx/>
              <a:buFontTx/>
              <a:buNone/>
              <a:tabLst/>
              <a:defRPr/>
            </a:pPr>
            <a:r>
              <a:rPr kumimoji="0" lang="en-US" sz="24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Two Supreme Court cases: </a:t>
            </a:r>
            <a:r>
              <a:rPr kumimoji="0" lang="en-US" sz="2400" b="0" i="1"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Buckley v </a:t>
            </a:r>
            <a:r>
              <a:rPr kumimoji="0" lang="en-US" sz="2400" b="0" i="1" u="none" strike="noStrike" kern="1200" cap="none" spc="0" normalizeH="0" baseline="0" noProof="0" dirty="0" err="1">
                <a:ln>
                  <a:noFill/>
                </a:ln>
                <a:solidFill>
                  <a:srgbClr val="FFFFFF"/>
                </a:solidFill>
                <a:effectLst>
                  <a:outerShdw blurRad="38100" dist="38100" dir="2700000" algn="tl">
                    <a:srgbClr val="000000"/>
                  </a:outerShdw>
                </a:effectLst>
                <a:uLnTx/>
                <a:uFillTx/>
                <a:latin typeface="Times New Roman" pitchFamily="18" charset="0"/>
                <a:ea typeface="+mn-ea"/>
                <a:cs typeface="+mn-cs"/>
              </a:rPr>
              <a:t>Valeo</a:t>
            </a:r>
            <a:r>
              <a:rPr kumimoji="0" lang="en-US" sz="24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 (1976 ) and </a:t>
            </a:r>
            <a:r>
              <a:rPr kumimoji="0" lang="en-US" sz="2400" b="0" i="1"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Citizens United v  Federal Elections Commission  </a:t>
            </a:r>
            <a:r>
              <a:rPr kumimoji="0" lang="en-US" sz="24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(2010)</a:t>
            </a:r>
          </a:p>
          <a:p>
            <a:pPr marL="342900" marR="0" lvl="0" indent="-342900" algn="l" defTabSz="914400" rtl="0" eaLnBrk="1" fontAlgn="base" latinLnBrk="0" hangingPunct="1">
              <a:lnSpc>
                <a:spcPct val="100000"/>
              </a:lnSpc>
              <a:spcBef>
                <a:spcPct val="50000"/>
              </a:spcBef>
              <a:spcAft>
                <a:spcPct val="0"/>
              </a:spcAft>
              <a:buClrTx/>
              <a:buSzTx/>
              <a:buFontTx/>
              <a:buNone/>
              <a:tabLst/>
              <a:defRPr/>
            </a:pPr>
            <a:r>
              <a:rPr kumimoji="0" lang="en-US" sz="2400" b="0" i="1"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	</a:t>
            </a:r>
            <a:r>
              <a:rPr kumimoji="0" lang="en-US" sz="24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Basic ruling declared that most restrictions on campaign spending amount to restrictions on free speech. </a:t>
            </a:r>
          </a:p>
          <a:p>
            <a:pPr marL="342900" marR="0" lvl="0" indent="-342900" algn="l" defTabSz="914400" rtl="0" eaLnBrk="1" fontAlgn="base" latinLnBrk="0" hangingPunct="1">
              <a:lnSpc>
                <a:spcPct val="100000"/>
              </a:lnSpc>
              <a:spcBef>
                <a:spcPct val="50000"/>
              </a:spcBef>
              <a:spcAft>
                <a:spcPts val="600"/>
              </a:spcAft>
              <a:buClrTx/>
              <a:buSzTx/>
              <a:buFontTx/>
              <a:buNone/>
              <a:tabLst/>
              <a:defRPr/>
            </a:pPr>
            <a:r>
              <a:rPr kumimoji="0" lang="en-US" sz="2400" b="0" i="0" u="none" strike="noStrike" kern="1200" cap="none" spc="0" normalizeH="0" baseline="0" noProof="0" dirty="0">
                <a:ln>
                  <a:noFill/>
                </a:ln>
                <a:effectLst>
                  <a:outerShdw blurRad="38100" dist="38100" dir="2700000" algn="tl">
                    <a:srgbClr val="000000"/>
                  </a:outerShdw>
                </a:effectLst>
                <a:uLnTx/>
                <a:uFillTx/>
                <a:latin typeface="Times New Roman" pitchFamily="18" charset="0"/>
                <a:ea typeface="+mn-ea"/>
                <a:cs typeface="+mn-cs"/>
              </a:rPr>
              <a:t>	The Government cannot restrict:</a:t>
            </a:r>
          </a:p>
          <a:p>
            <a:pPr marL="1257300" marR="0" lvl="2" indent="-342900" algn="l" defTabSz="914400" rtl="0" eaLnBrk="1" fontAlgn="base" latinLnBrk="0" hangingPunct="1">
              <a:lnSpc>
                <a:spcPct val="100000"/>
              </a:lnSpc>
              <a:spcBef>
                <a:spcPct val="0"/>
              </a:spcBef>
              <a:spcAft>
                <a:spcPts val="600"/>
              </a:spcAft>
              <a:buClrTx/>
              <a:buSzTx/>
              <a:buFontTx/>
              <a:buChar char="•"/>
              <a:tabLst/>
              <a:defRPr/>
            </a:pPr>
            <a:r>
              <a:rPr kumimoji="0" lang="en-US" sz="2200" b="0" i="0" u="none" strike="noStrike" kern="1200" cap="none" spc="0" normalizeH="0" baseline="0" noProof="0" dirty="0">
                <a:ln>
                  <a:noFill/>
                </a:ln>
                <a:effectLst>
                  <a:outerShdw blurRad="38100" dist="38100" dir="2700000" algn="tl">
                    <a:srgbClr val="000000"/>
                  </a:outerShdw>
                </a:effectLst>
                <a:uLnTx/>
                <a:uFillTx/>
                <a:latin typeface="Times New Roman" pitchFamily="18" charset="0"/>
                <a:ea typeface="+mn-ea"/>
                <a:cs typeface="+mn-cs"/>
              </a:rPr>
              <a:t>Candidates spending from their own pockets</a:t>
            </a:r>
          </a:p>
          <a:p>
            <a:pPr marL="1257300" marR="0" lvl="2" indent="-342900" algn="l" defTabSz="914400" rtl="0" eaLnBrk="1" fontAlgn="base" latinLnBrk="0" hangingPunct="1">
              <a:lnSpc>
                <a:spcPct val="100000"/>
              </a:lnSpc>
              <a:spcBef>
                <a:spcPct val="0"/>
              </a:spcBef>
              <a:spcAft>
                <a:spcPts val="600"/>
              </a:spcAft>
              <a:buClrTx/>
              <a:buSzTx/>
              <a:buFontTx/>
              <a:buChar char="•"/>
              <a:tabLst/>
              <a:defRPr/>
            </a:pPr>
            <a:r>
              <a:rPr kumimoji="0" lang="en-US" sz="2200" b="0" i="0" u="none" strike="noStrike" kern="1200" cap="none" spc="0" normalizeH="0" baseline="0" noProof="0" dirty="0">
                <a:ln>
                  <a:noFill/>
                </a:ln>
                <a:effectLst>
                  <a:outerShdw blurRad="38100" dist="38100" dir="2700000" algn="tl">
                    <a:srgbClr val="000000"/>
                  </a:outerShdw>
                </a:effectLst>
                <a:uLnTx/>
                <a:uFillTx/>
                <a:latin typeface="Times New Roman" pitchFamily="18" charset="0"/>
                <a:ea typeface="+mn-ea"/>
                <a:cs typeface="+mn-cs"/>
              </a:rPr>
              <a:t>Overall level of spending</a:t>
            </a:r>
          </a:p>
          <a:p>
            <a:pPr marL="1257300" marR="0" lvl="2" indent="-342900" algn="l" defTabSz="914400" rtl="0" eaLnBrk="1" fontAlgn="base" latinLnBrk="0" hangingPunct="1">
              <a:lnSpc>
                <a:spcPct val="100000"/>
              </a:lnSpc>
              <a:spcBef>
                <a:spcPct val="0"/>
              </a:spcBef>
              <a:spcAft>
                <a:spcPts val="600"/>
              </a:spcAft>
              <a:buClrTx/>
              <a:buSzTx/>
              <a:buFontTx/>
              <a:buChar char="•"/>
              <a:tabLst/>
              <a:defRPr/>
            </a:pPr>
            <a:r>
              <a:rPr kumimoji="0" lang="en-US" sz="2200" b="0" i="0" u="none" strike="noStrike" kern="1200" cap="none" spc="0" normalizeH="0" baseline="0" noProof="0" dirty="0">
                <a:ln>
                  <a:noFill/>
                </a:ln>
                <a:effectLst>
                  <a:outerShdw blurRad="38100" dist="38100" dir="2700000" algn="tl">
                    <a:srgbClr val="000000"/>
                  </a:outerShdw>
                </a:effectLst>
                <a:uLnTx/>
                <a:uFillTx/>
                <a:latin typeface="Times New Roman" pitchFamily="18" charset="0"/>
                <a:ea typeface="+mn-ea"/>
                <a:cs typeface="+mn-cs"/>
              </a:rPr>
              <a:t>“Independent expenditures” on issue ads</a:t>
            </a:r>
          </a:p>
          <a:p>
            <a:pPr marL="1257300" marR="0" lvl="2" indent="-342900" algn="l" defTabSz="914400" rtl="0" eaLnBrk="1" fontAlgn="base" latinLnBrk="0" hangingPunct="1">
              <a:lnSpc>
                <a:spcPct val="100000"/>
              </a:lnSpc>
              <a:spcBef>
                <a:spcPct val="0"/>
              </a:spcBef>
              <a:spcAft>
                <a:spcPts val="600"/>
              </a:spcAft>
              <a:buClrTx/>
              <a:buSzTx/>
              <a:buFontTx/>
              <a:buChar char="•"/>
              <a:tabLst/>
              <a:defRPr/>
            </a:pPr>
            <a:r>
              <a:rPr kumimoji="0" lang="en-US" sz="2200" b="0" i="0" u="none" strike="noStrike" kern="1200" cap="none" spc="0" normalizeH="0" baseline="0" noProof="0" dirty="0">
                <a:ln>
                  <a:noFill/>
                </a:ln>
                <a:effectLst>
                  <a:outerShdw blurRad="38100" dist="38100" dir="2700000" algn="tl">
                    <a:srgbClr val="000000"/>
                  </a:outerShdw>
                </a:effectLst>
                <a:uLnTx/>
                <a:uFillTx/>
                <a:latin typeface="Times New Roman" pitchFamily="18" charset="0"/>
                <a:ea typeface="+mn-ea"/>
                <a:cs typeface="+mn-cs"/>
              </a:rPr>
              <a:t>Corporations spending on independent ads for candidates</a:t>
            </a:r>
          </a:p>
          <a:p>
            <a:pPr marL="1257300" marR="0" lvl="2" indent="-342900" algn="l" defTabSz="914400" rtl="0" eaLnBrk="1" fontAlgn="base" latinLnBrk="0" hangingPunct="1">
              <a:lnSpc>
                <a:spcPct val="100000"/>
              </a:lnSpc>
              <a:spcBef>
                <a:spcPct val="0"/>
              </a:spcBef>
              <a:spcAft>
                <a:spcPts val="600"/>
              </a:spcAft>
              <a:buClrTx/>
              <a:buSzTx/>
              <a:buFontTx/>
              <a:buChar char="•"/>
              <a:tabLst/>
              <a:defRPr/>
            </a:pPr>
            <a:r>
              <a:rPr kumimoji="0" lang="en-US" sz="2200" b="0" i="0" u="none" strike="noStrike" kern="1200" cap="none" spc="0" normalizeH="0" baseline="0" noProof="0" dirty="0">
                <a:ln>
                  <a:noFill/>
                </a:ln>
                <a:effectLst>
                  <a:outerShdw blurRad="38100" dist="38100" dir="2700000" algn="tl">
                    <a:srgbClr val="000000"/>
                  </a:outerShdw>
                </a:effectLst>
                <a:uLnTx/>
                <a:uFillTx/>
                <a:latin typeface="Times New Roman" pitchFamily="18" charset="0"/>
                <a:ea typeface="+mn-ea"/>
                <a:cs typeface="+mn-cs"/>
              </a:rPr>
              <a:t>Only real limits = on direct contributions to candidates (but there are ways to get around this).</a:t>
            </a:r>
          </a:p>
        </p:txBody>
      </p:sp>
    </p:spTree>
    <p:extLst>
      <p:ext uri="{BB962C8B-B14F-4D97-AF65-F5344CB8AC3E}">
        <p14:creationId xmlns:p14="http://schemas.microsoft.com/office/powerpoint/2010/main" val="3531593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ext Box 3"/>
          <p:cNvSpPr txBox="1">
            <a:spLocks noChangeArrowheads="1"/>
          </p:cNvSpPr>
          <p:nvPr/>
        </p:nvSpPr>
        <p:spPr bwMode="auto">
          <a:xfrm>
            <a:off x="228600" y="533400"/>
            <a:ext cx="8686800" cy="5908675"/>
          </a:xfrm>
          <a:prstGeom prst="rect">
            <a:avLst/>
          </a:prstGeom>
          <a:noFill/>
          <a:ln w="76200">
            <a:noFill/>
            <a:miter lim="800000"/>
            <a:headEnd/>
            <a:tailEnd/>
          </a:ln>
          <a:effectLst/>
        </p:spPr>
        <p:txBody>
          <a:bodyPr lIns="182880" tIns="91440" rIns="182880" bIns="182880">
            <a:spAutoFit/>
          </a:bodyPr>
          <a:lstStyle/>
          <a:p>
            <a:pPr marL="342900" indent="-342900" algn="ctr">
              <a:spcAft>
                <a:spcPct val="50000"/>
              </a:spcAft>
              <a:defRPr/>
            </a:pPr>
            <a:r>
              <a:rPr lang="en-US" sz="3200" dirty="0">
                <a:solidFill>
                  <a:schemeClr val="bg1"/>
                </a:solidFill>
                <a:effectLst>
                  <a:outerShdw blurRad="38100" dist="38100" dir="2700000" algn="tl">
                    <a:srgbClr val="808080"/>
                  </a:outerShdw>
                </a:effectLst>
                <a:latin typeface="Times New Roman" pitchFamily="18" charset="0"/>
              </a:rPr>
              <a:t>WHY DO PEOPLE BOTHER TO VOTE?</a:t>
            </a:r>
          </a:p>
          <a:p>
            <a:pPr marL="342900" indent="-342900">
              <a:spcAft>
                <a:spcPct val="50000"/>
              </a:spcAft>
              <a:defRPr/>
            </a:pPr>
            <a:r>
              <a:rPr lang="en-US" sz="2800" dirty="0">
                <a:solidFill>
                  <a:schemeClr val="bg1"/>
                </a:solidFill>
                <a:latin typeface="Times New Roman" pitchFamily="18" charset="0"/>
              </a:rPr>
              <a:t>The problem: </a:t>
            </a:r>
          </a:p>
          <a:p>
            <a:pPr marL="512763" indent="-284163">
              <a:spcAft>
                <a:spcPct val="50000"/>
              </a:spcAft>
              <a:buFontTx/>
              <a:buAutoNum type="arabicPeriod"/>
              <a:defRPr/>
            </a:pPr>
            <a:r>
              <a:rPr lang="en-US" sz="2400" dirty="0">
                <a:solidFill>
                  <a:schemeClr val="bg1"/>
                </a:solidFill>
                <a:latin typeface="Times New Roman" pitchFamily="18" charset="0"/>
              </a:rPr>
              <a:t>In a large election, one vote never makes a difference.</a:t>
            </a:r>
          </a:p>
          <a:p>
            <a:pPr marL="512763" indent="-284163">
              <a:spcAft>
                <a:spcPct val="50000"/>
              </a:spcAft>
              <a:buFontTx/>
              <a:buAutoNum type="arabicPeriod"/>
              <a:defRPr/>
            </a:pPr>
            <a:r>
              <a:rPr lang="en-US" sz="2400" dirty="0">
                <a:solidFill>
                  <a:srgbClr val="FFFF00"/>
                </a:solidFill>
                <a:latin typeface="Times New Roman" pitchFamily="18" charset="0"/>
              </a:rPr>
              <a:t>There are some costs attached to voting: getting information about candidates and parties, voter registration procedures, getting to the polls, waiting in line.</a:t>
            </a:r>
          </a:p>
          <a:p>
            <a:pPr marL="512763" indent="-284163">
              <a:spcAft>
                <a:spcPct val="50000"/>
              </a:spcAft>
              <a:buFontTx/>
              <a:buAutoNum type="arabicPeriod"/>
              <a:defRPr/>
            </a:pPr>
            <a:r>
              <a:rPr lang="en-US" sz="2400" dirty="0">
                <a:latin typeface="Times New Roman" pitchFamily="18" charset="0"/>
              </a:rPr>
              <a:t>Since there is zero chance that there is any benefit from your individual act of voting (since one vote never decides an election), and since there are real costs to voting, why bother voting?</a:t>
            </a:r>
          </a:p>
          <a:p>
            <a:pPr marL="512763" indent="-284163">
              <a:spcAft>
                <a:spcPct val="50000"/>
              </a:spcAft>
              <a:buFontTx/>
              <a:buAutoNum type="arabicPeriod"/>
              <a:defRPr/>
            </a:pPr>
            <a:r>
              <a:rPr lang="en-US" sz="2400" dirty="0">
                <a:latin typeface="Times New Roman" pitchFamily="18" charset="0"/>
              </a:rPr>
              <a:t>But if most people think this way, few people vote and democracy is weakened. Another prisoner’s dilemma!</a:t>
            </a:r>
            <a:endParaRPr lang="en-US" sz="2400" i="1" dirty="0">
              <a:latin typeface="Times New Roman" pitchFamily="18" charset="0"/>
            </a:endParaRPr>
          </a:p>
        </p:txBody>
      </p:sp>
      <p:sp>
        <p:nvSpPr>
          <p:cNvPr id="3" name="Text Box 5"/>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 Voting &amp; Apathy</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20483" name="Text Box 3"/>
          <p:cNvSpPr txBox="1">
            <a:spLocks noChangeArrowheads="1"/>
          </p:cNvSpPr>
          <p:nvPr/>
        </p:nvSpPr>
        <p:spPr bwMode="auto">
          <a:xfrm>
            <a:off x="228600" y="381000"/>
            <a:ext cx="8534400" cy="5524500"/>
          </a:xfrm>
          <a:prstGeom prst="rect">
            <a:avLst/>
          </a:prstGeom>
          <a:noFill/>
          <a:ln w="9525">
            <a:noFill/>
            <a:miter lim="800000"/>
            <a:headEnd/>
            <a:tailEnd/>
          </a:ln>
          <a:effectLst/>
        </p:spPr>
        <p:txBody>
          <a:bodyPr>
            <a:spAutoFit/>
          </a:bodyPr>
          <a:lstStyle/>
          <a:p>
            <a:pPr marL="342900" indent="-342900" algn="ctr">
              <a:spcBef>
                <a:spcPct val="50000"/>
              </a:spcBef>
              <a:defRPr/>
            </a:pPr>
            <a:r>
              <a:rPr lang="en-US" sz="4000" dirty="0">
                <a:solidFill>
                  <a:schemeClr val="bg1"/>
                </a:solidFill>
                <a:effectLst>
                  <a:outerShdw blurRad="38100" dist="38100" dir="2700000" algn="tl">
                    <a:srgbClr val="000000"/>
                  </a:outerShdw>
                </a:effectLst>
                <a:latin typeface="Times New Roman" pitchFamily="18" charset="0"/>
              </a:rPr>
              <a:t>Campaign Finance: the legal context</a:t>
            </a:r>
          </a:p>
          <a:p>
            <a:pPr marL="342900" indent="4763">
              <a:spcBef>
                <a:spcPct val="50000"/>
              </a:spcBef>
              <a:defRPr/>
            </a:pPr>
            <a:r>
              <a:rPr lang="en-US" sz="2400" dirty="0">
                <a:solidFill>
                  <a:schemeClr val="bg1"/>
                </a:solidFill>
                <a:effectLst>
                  <a:outerShdw blurRad="38100" dist="38100" dir="2700000" algn="tl">
                    <a:srgbClr val="000000"/>
                  </a:outerShdw>
                </a:effectLst>
                <a:latin typeface="Times New Roman" pitchFamily="18" charset="0"/>
              </a:rPr>
              <a:t>Two Supreme Court cases: </a:t>
            </a:r>
            <a:r>
              <a:rPr lang="en-US" sz="2400" i="1" dirty="0">
                <a:solidFill>
                  <a:schemeClr val="bg1"/>
                </a:solidFill>
                <a:effectLst>
                  <a:outerShdw blurRad="38100" dist="38100" dir="2700000" algn="tl">
                    <a:srgbClr val="000000"/>
                  </a:outerShdw>
                </a:effectLst>
                <a:latin typeface="Times New Roman" pitchFamily="18" charset="0"/>
              </a:rPr>
              <a:t>Buckley v </a:t>
            </a:r>
            <a:r>
              <a:rPr lang="en-US" sz="2400" i="1" dirty="0" err="1">
                <a:solidFill>
                  <a:schemeClr val="bg1"/>
                </a:solidFill>
                <a:effectLst>
                  <a:outerShdw blurRad="38100" dist="38100" dir="2700000" algn="tl">
                    <a:srgbClr val="000000"/>
                  </a:outerShdw>
                </a:effectLst>
                <a:latin typeface="Times New Roman" pitchFamily="18" charset="0"/>
              </a:rPr>
              <a:t>Valeo</a:t>
            </a:r>
            <a:r>
              <a:rPr lang="en-US" sz="2400" dirty="0">
                <a:solidFill>
                  <a:schemeClr val="bg1"/>
                </a:solidFill>
                <a:effectLst>
                  <a:outerShdw blurRad="38100" dist="38100" dir="2700000" algn="tl">
                    <a:srgbClr val="000000"/>
                  </a:outerShdw>
                </a:effectLst>
                <a:latin typeface="Times New Roman" pitchFamily="18" charset="0"/>
              </a:rPr>
              <a:t> (1976 ) and </a:t>
            </a:r>
            <a:r>
              <a:rPr lang="en-US" sz="2400" i="1" dirty="0">
                <a:solidFill>
                  <a:schemeClr val="bg1"/>
                </a:solidFill>
                <a:effectLst>
                  <a:outerShdw blurRad="38100" dist="38100" dir="2700000" algn="tl">
                    <a:srgbClr val="000000"/>
                  </a:outerShdw>
                </a:effectLst>
                <a:latin typeface="Times New Roman" pitchFamily="18" charset="0"/>
              </a:rPr>
              <a:t>Citizens United v  Federal Elections Commission  </a:t>
            </a:r>
            <a:r>
              <a:rPr lang="en-US" sz="2400" dirty="0">
                <a:solidFill>
                  <a:schemeClr val="bg1"/>
                </a:solidFill>
                <a:effectLst>
                  <a:outerShdw blurRad="38100" dist="38100" dir="2700000" algn="tl">
                    <a:srgbClr val="000000"/>
                  </a:outerShdw>
                </a:effectLst>
                <a:latin typeface="Times New Roman" pitchFamily="18" charset="0"/>
              </a:rPr>
              <a:t>(2010)</a:t>
            </a:r>
          </a:p>
          <a:p>
            <a:pPr marL="342900" indent="-342900">
              <a:spcBef>
                <a:spcPct val="50000"/>
              </a:spcBef>
              <a:defRPr/>
            </a:pPr>
            <a:r>
              <a:rPr lang="en-US" sz="2400" i="1" dirty="0">
                <a:solidFill>
                  <a:schemeClr val="bg1"/>
                </a:solidFill>
                <a:effectLst>
                  <a:outerShdw blurRad="38100" dist="38100" dir="2700000" algn="tl">
                    <a:srgbClr val="000000"/>
                  </a:outerShdw>
                </a:effectLst>
                <a:latin typeface="Times New Roman" pitchFamily="18" charset="0"/>
              </a:rPr>
              <a:t>	</a:t>
            </a:r>
            <a:r>
              <a:rPr lang="en-US" sz="2400" dirty="0">
                <a:solidFill>
                  <a:schemeClr val="bg1"/>
                </a:solidFill>
                <a:effectLst>
                  <a:outerShdw blurRad="38100" dist="38100" dir="2700000" algn="tl">
                    <a:srgbClr val="000000"/>
                  </a:outerShdw>
                </a:effectLst>
                <a:latin typeface="Times New Roman" pitchFamily="18" charset="0"/>
              </a:rPr>
              <a:t>Basic ruling declared that most restrictions on campaign spending amount to restrictions on free speech. </a:t>
            </a:r>
          </a:p>
          <a:p>
            <a:pPr marL="342900" indent="-342900">
              <a:spcBef>
                <a:spcPct val="50000"/>
              </a:spcBef>
              <a:spcAft>
                <a:spcPts val="600"/>
              </a:spcAft>
              <a:defRPr/>
            </a:pPr>
            <a:r>
              <a:rPr lang="en-US" sz="2400" dirty="0">
                <a:solidFill>
                  <a:schemeClr val="bg1"/>
                </a:solidFill>
                <a:effectLst>
                  <a:outerShdw blurRad="38100" dist="38100" dir="2700000" algn="tl">
                    <a:srgbClr val="000000"/>
                  </a:outerShdw>
                </a:effectLst>
                <a:latin typeface="Times New Roman" pitchFamily="18" charset="0"/>
              </a:rPr>
              <a:t>	The Government cannot restrict:</a:t>
            </a:r>
          </a:p>
          <a:p>
            <a:pPr marL="1257300" lvl="2" indent="-342900">
              <a:spcAft>
                <a:spcPts val="600"/>
              </a:spcAft>
              <a:buFontTx/>
              <a:buChar char="•"/>
              <a:defRPr/>
            </a:pPr>
            <a:r>
              <a:rPr lang="en-US" sz="2200" dirty="0">
                <a:solidFill>
                  <a:schemeClr val="bg1"/>
                </a:solidFill>
                <a:effectLst>
                  <a:outerShdw blurRad="38100" dist="38100" dir="2700000" algn="tl">
                    <a:srgbClr val="000000"/>
                  </a:outerShdw>
                </a:effectLst>
                <a:latin typeface="Times New Roman" pitchFamily="18" charset="0"/>
              </a:rPr>
              <a:t>Candidates spending from their own pockets</a:t>
            </a:r>
          </a:p>
          <a:p>
            <a:pPr marL="1257300" lvl="2" indent="-342900">
              <a:spcAft>
                <a:spcPts val="600"/>
              </a:spcAft>
              <a:buFontTx/>
              <a:buChar char="•"/>
              <a:defRPr/>
            </a:pPr>
            <a:r>
              <a:rPr lang="en-US" sz="2200" dirty="0">
                <a:solidFill>
                  <a:schemeClr val="bg1"/>
                </a:solidFill>
                <a:effectLst>
                  <a:outerShdw blurRad="38100" dist="38100" dir="2700000" algn="tl">
                    <a:srgbClr val="000000"/>
                  </a:outerShdw>
                </a:effectLst>
                <a:latin typeface="Times New Roman" pitchFamily="18" charset="0"/>
              </a:rPr>
              <a:t>Overall level of spending</a:t>
            </a:r>
          </a:p>
          <a:p>
            <a:pPr marL="1257300" lvl="2" indent="-342900">
              <a:spcAft>
                <a:spcPts val="600"/>
              </a:spcAft>
              <a:buFontTx/>
              <a:buChar char="•"/>
              <a:defRPr/>
            </a:pPr>
            <a:r>
              <a:rPr lang="en-US" sz="2200" dirty="0">
                <a:solidFill>
                  <a:schemeClr val="bg1"/>
                </a:solidFill>
                <a:effectLst>
                  <a:outerShdw blurRad="38100" dist="38100" dir="2700000" algn="tl">
                    <a:srgbClr val="000000"/>
                  </a:outerShdw>
                </a:effectLst>
                <a:latin typeface="Times New Roman" pitchFamily="18" charset="0"/>
              </a:rPr>
              <a:t>“Independent expenditures” on issue ads</a:t>
            </a:r>
          </a:p>
          <a:p>
            <a:pPr marL="1257300" lvl="2" indent="-342900">
              <a:spcAft>
                <a:spcPts val="600"/>
              </a:spcAft>
              <a:buFontTx/>
              <a:buChar char="•"/>
              <a:defRPr/>
            </a:pPr>
            <a:r>
              <a:rPr lang="en-US" sz="2200" dirty="0">
                <a:solidFill>
                  <a:schemeClr val="bg1"/>
                </a:solidFill>
                <a:effectLst>
                  <a:outerShdw blurRad="38100" dist="38100" dir="2700000" algn="tl">
                    <a:srgbClr val="000000"/>
                  </a:outerShdw>
                </a:effectLst>
                <a:latin typeface="Times New Roman" pitchFamily="18" charset="0"/>
              </a:rPr>
              <a:t>Corporations spending on independent ads for candidates</a:t>
            </a:r>
          </a:p>
          <a:p>
            <a:pPr marL="1257300" lvl="2" indent="-342900">
              <a:spcAft>
                <a:spcPts val="600"/>
              </a:spcAft>
              <a:buFontTx/>
              <a:buChar char="•"/>
              <a:defRPr/>
            </a:pPr>
            <a:r>
              <a:rPr lang="en-US" sz="2200" dirty="0">
                <a:solidFill>
                  <a:schemeClr val="bg1"/>
                </a:solidFill>
                <a:effectLst>
                  <a:outerShdw blurRad="38100" dist="38100" dir="2700000" algn="tl">
                    <a:srgbClr val="000000"/>
                  </a:outerShdw>
                </a:effectLst>
                <a:latin typeface="Times New Roman" pitchFamily="18" charset="0"/>
              </a:rPr>
              <a:t>Only real limits = on direct contributions to candidates (but there are ways to get around this).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31747" name="Text Box 3"/>
          <p:cNvSpPr txBox="1">
            <a:spLocks noChangeArrowheads="1"/>
          </p:cNvSpPr>
          <p:nvPr/>
        </p:nvSpPr>
        <p:spPr bwMode="auto">
          <a:xfrm>
            <a:off x="304800" y="533400"/>
            <a:ext cx="8534400" cy="5448300"/>
          </a:xfrm>
          <a:prstGeom prst="rect">
            <a:avLst/>
          </a:prstGeom>
          <a:noFill/>
          <a:ln w="9525">
            <a:noFill/>
            <a:miter lim="800000"/>
            <a:headEnd/>
            <a:tailEnd/>
          </a:ln>
          <a:effectLst/>
        </p:spPr>
        <p:txBody>
          <a:bodyPr>
            <a:spAutoFit/>
          </a:bodyPr>
          <a:lstStyle/>
          <a:p>
            <a:pPr marL="342900" indent="-342900">
              <a:spcBef>
                <a:spcPct val="50000"/>
              </a:spcBef>
              <a:defRPr/>
            </a:pPr>
            <a:r>
              <a:rPr lang="en-US" sz="2400" i="1" dirty="0">
                <a:solidFill>
                  <a:schemeClr val="bg1"/>
                </a:solidFill>
                <a:effectLst>
                  <a:outerShdw blurRad="38100" dist="38100" dir="2700000" algn="tl">
                    <a:srgbClr val="000000"/>
                  </a:outerShdw>
                </a:effectLst>
                <a:latin typeface="Times New Roman" pitchFamily="18" charset="0"/>
              </a:rPr>
              <a:t>Consequences</a:t>
            </a:r>
            <a:r>
              <a:rPr lang="en-US" sz="2400" dirty="0">
                <a:solidFill>
                  <a:schemeClr val="bg1"/>
                </a:solidFill>
                <a:effectLst>
                  <a:outerShdw blurRad="38100" dist="38100" dir="2700000" algn="tl">
                    <a:srgbClr val="000000"/>
                  </a:outerShdw>
                </a:effectLst>
                <a:latin typeface="Times New Roman" pitchFamily="18" charset="0"/>
              </a:rPr>
              <a:t>: </a:t>
            </a:r>
          </a:p>
          <a:p>
            <a:pPr marL="342900" indent="-342900">
              <a:spcBef>
                <a:spcPct val="50000"/>
              </a:spcBef>
              <a:buFontTx/>
              <a:buChar char="•"/>
              <a:defRPr/>
            </a:pPr>
            <a:r>
              <a:rPr lang="en-US" sz="2400" dirty="0">
                <a:solidFill>
                  <a:schemeClr val="bg1"/>
                </a:solidFill>
                <a:effectLst>
                  <a:outerShdw blurRad="38100" dist="38100" dir="2700000" algn="tl">
                    <a:srgbClr val="000000"/>
                  </a:outerShdw>
                </a:effectLst>
                <a:latin typeface="Times New Roman" pitchFamily="18" charset="0"/>
              </a:rPr>
              <a:t>Candidates without strong financial networks or personal fortunes cannot run for office: the Senate is filled with millionaires.</a:t>
            </a:r>
            <a:r>
              <a:rPr lang="en-US" sz="2400" dirty="0">
                <a:solidFill>
                  <a:schemeClr val="bg1"/>
                </a:solidFill>
                <a:latin typeface="Times New Roman" pitchFamily="18" charset="0"/>
              </a:rPr>
              <a:t> </a:t>
            </a:r>
            <a:endParaRPr lang="en-US" sz="2400" dirty="0">
              <a:solidFill>
                <a:schemeClr val="bg1"/>
              </a:solidFill>
              <a:effectLst>
                <a:outerShdw blurRad="38100" dist="38100" dir="2700000" algn="tl">
                  <a:srgbClr val="000000"/>
                </a:outerShdw>
              </a:effectLst>
              <a:latin typeface="Times New Roman" pitchFamily="18" charset="0"/>
            </a:endParaRPr>
          </a:p>
          <a:p>
            <a:pPr marL="342900" indent="-342900">
              <a:spcBef>
                <a:spcPct val="50000"/>
              </a:spcBef>
              <a:buFontTx/>
              <a:buChar char="•"/>
              <a:defRPr/>
            </a:pPr>
            <a:r>
              <a:rPr lang="en-US" sz="2400" dirty="0">
                <a:latin typeface="Times New Roman" pitchFamily="18" charset="0"/>
              </a:rPr>
              <a:t>Candidates get the vast portion of their money from wealthy individuals and corporations: in 2008 only 1% of adult population contributed $200 or more to political campaigns.</a:t>
            </a:r>
          </a:p>
          <a:p>
            <a:pPr marL="342900" indent="-342900">
              <a:spcBef>
                <a:spcPct val="50000"/>
              </a:spcBef>
              <a:buFontTx/>
              <a:buChar char="•"/>
              <a:defRPr/>
            </a:pPr>
            <a:r>
              <a:rPr lang="en-US" sz="2400" dirty="0">
                <a:latin typeface="Times New Roman" pitchFamily="18" charset="0"/>
              </a:rPr>
              <a:t>There is a strong correlation of the votes of politicians and their sources of funding. Example: The 213 members of congress who voted to spend almost half a billion more on B-2 stealth bombers received on average $2100 from the contractor; the 210 who voted against only got $100. [Note:  this does not prove </a:t>
            </a:r>
            <a:r>
              <a:rPr lang="en-US" sz="2400" i="1" dirty="0">
                <a:latin typeface="Times New Roman" pitchFamily="18" charset="0"/>
              </a:rPr>
              <a:t>quid-pro-quo</a:t>
            </a:r>
            <a:r>
              <a:rPr lang="en-US" sz="2400" dirty="0">
                <a:latin typeface="Times New Roman" pitchFamily="18" charset="0"/>
              </a:rPr>
              <a:t>]</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31747" name="Text Box 3"/>
          <p:cNvSpPr txBox="1">
            <a:spLocks noChangeArrowheads="1"/>
          </p:cNvSpPr>
          <p:nvPr/>
        </p:nvSpPr>
        <p:spPr bwMode="auto">
          <a:xfrm>
            <a:off x="304800" y="533400"/>
            <a:ext cx="8534400" cy="5448300"/>
          </a:xfrm>
          <a:prstGeom prst="rect">
            <a:avLst/>
          </a:prstGeom>
          <a:noFill/>
          <a:ln w="9525">
            <a:noFill/>
            <a:miter lim="800000"/>
            <a:headEnd/>
            <a:tailEnd/>
          </a:ln>
          <a:effectLst/>
        </p:spPr>
        <p:txBody>
          <a:bodyPr>
            <a:spAutoFit/>
          </a:bodyPr>
          <a:lstStyle/>
          <a:p>
            <a:pPr marL="342900" indent="-342900">
              <a:spcBef>
                <a:spcPct val="50000"/>
              </a:spcBef>
              <a:defRPr/>
            </a:pPr>
            <a:r>
              <a:rPr lang="en-US" sz="2400" i="1" dirty="0">
                <a:solidFill>
                  <a:schemeClr val="bg1"/>
                </a:solidFill>
                <a:effectLst>
                  <a:outerShdw blurRad="38100" dist="38100" dir="2700000" algn="tl">
                    <a:srgbClr val="000000"/>
                  </a:outerShdw>
                </a:effectLst>
                <a:latin typeface="Times New Roman" pitchFamily="18" charset="0"/>
              </a:rPr>
              <a:t>Consequences</a:t>
            </a:r>
            <a:r>
              <a:rPr lang="en-US" sz="2400" dirty="0">
                <a:solidFill>
                  <a:schemeClr val="bg1"/>
                </a:solidFill>
                <a:effectLst>
                  <a:outerShdw blurRad="38100" dist="38100" dir="2700000" algn="tl">
                    <a:srgbClr val="000000"/>
                  </a:outerShdw>
                </a:effectLst>
                <a:latin typeface="Times New Roman" pitchFamily="18" charset="0"/>
              </a:rPr>
              <a:t>: </a:t>
            </a:r>
          </a:p>
          <a:p>
            <a:pPr marL="342900" indent="-342900">
              <a:spcBef>
                <a:spcPct val="50000"/>
              </a:spcBef>
              <a:buFontTx/>
              <a:buChar char="•"/>
              <a:defRPr/>
            </a:pPr>
            <a:r>
              <a:rPr lang="en-US" sz="2400" dirty="0">
                <a:solidFill>
                  <a:schemeClr val="bg1"/>
                </a:solidFill>
                <a:effectLst>
                  <a:outerShdw blurRad="38100" dist="38100" dir="2700000" algn="tl">
                    <a:srgbClr val="000000"/>
                  </a:outerShdw>
                </a:effectLst>
                <a:latin typeface="Times New Roman" pitchFamily="18" charset="0"/>
              </a:rPr>
              <a:t>Candidates without strong financial networks or personal fortunes cannot run for office: the Senate is filled with millionaires.</a:t>
            </a:r>
            <a:r>
              <a:rPr lang="en-US" sz="2400" dirty="0">
                <a:solidFill>
                  <a:schemeClr val="bg1"/>
                </a:solidFill>
                <a:latin typeface="Times New Roman" pitchFamily="18" charset="0"/>
              </a:rPr>
              <a:t> </a:t>
            </a:r>
            <a:endParaRPr lang="en-US" sz="2400" dirty="0">
              <a:solidFill>
                <a:schemeClr val="bg1"/>
              </a:solidFill>
              <a:effectLst>
                <a:outerShdw blurRad="38100" dist="38100" dir="2700000" algn="tl">
                  <a:srgbClr val="000000"/>
                </a:outerShdw>
              </a:effectLst>
              <a:latin typeface="Times New Roman" pitchFamily="18" charset="0"/>
            </a:endParaRPr>
          </a:p>
          <a:p>
            <a:pPr marL="342900" indent="-342900">
              <a:spcBef>
                <a:spcPct val="50000"/>
              </a:spcBef>
              <a:buFontTx/>
              <a:buChar char="•"/>
              <a:defRPr/>
            </a:pPr>
            <a:r>
              <a:rPr lang="en-US" sz="2400" dirty="0">
                <a:solidFill>
                  <a:schemeClr val="bg1"/>
                </a:solidFill>
                <a:effectLst>
                  <a:outerShdw blurRad="38100" dist="38100" dir="2700000" algn="tl">
                    <a:srgbClr val="000000"/>
                  </a:outerShdw>
                </a:effectLst>
                <a:latin typeface="Times New Roman" pitchFamily="18" charset="0"/>
              </a:rPr>
              <a:t>Candidates get the vast portion of their money from wealthy individuals and corporations: in 2008 only 1% of adult population contributed $200 or more to political campaigns.</a:t>
            </a:r>
          </a:p>
          <a:p>
            <a:pPr marL="342900" indent="-342900">
              <a:spcBef>
                <a:spcPct val="50000"/>
              </a:spcBef>
              <a:buFontTx/>
              <a:buChar char="•"/>
              <a:defRPr/>
            </a:pPr>
            <a:r>
              <a:rPr lang="en-US" sz="2400" dirty="0">
                <a:latin typeface="Times New Roman" pitchFamily="18" charset="0"/>
              </a:rPr>
              <a:t>There is a strong correlation of the votes of politicians and their sources of funding. Example: The 213 members of congress who voted to spend almost half a billion more on B-2 stealth bombers received on average $2100 from the contractor; the 210 who voted against only got $100. [Note:  this does not prove </a:t>
            </a:r>
            <a:r>
              <a:rPr lang="en-US" sz="2400" i="1" dirty="0">
                <a:latin typeface="Times New Roman" pitchFamily="18" charset="0"/>
              </a:rPr>
              <a:t>quid-pro-quo</a:t>
            </a:r>
            <a:r>
              <a:rPr lang="en-US" sz="2400" dirty="0">
                <a:latin typeface="Times New Roman" pitchFamily="18" charset="0"/>
              </a:rPr>
              <a:t>]</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31747" name="Text Box 3"/>
          <p:cNvSpPr txBox="1">
            <a:spLocks noChangeArrowheads="1"/>
          </p:cNvSpPr>
          <p:nvPr/>
        </p:nvSpPr>
        <p:spPr bwMode="auto">
          <a:xfrm>
            <a:off x="304800" y="533400"/>
            <a:ext cx="8534400" cy="5448300"/>
          </a:xfrm>
          <a:prstGeom prst="rect">
            <a:avLst/>
          </a:prstGeom>
          <a:noFill/>
          <a:ln w="9525">
            <a:noFill/>
            <a:miter lim="800000"/>
            <a:headEnd/>
            <a:tailEnd/>
          </a:ln>
          <a:effectLst/>
        </p:spPr>
        <p:txBody>
          <a:bodyPr>
            <a:spAutoFit/>
          </a:bodyPr>
          <a:lstStyle/>
          <a:p>
            <a:pPr marL="342900" indent="-342900">
              <a:spcBef>
                <a:spcPct val="50000"/>
              </a:spcBef>
              <a:defRPr/>
            </a:pPr>
            <a:r>
              <a:rPr lang="en-US" sz="2400" i="1" dirty="0">
                <a:solidFill>
                  <a:schemeClr val="bg1"/>
                </a:solidFill>
                <a:effectLst>
                  <a:outerShdw blurRad="38100" dist="38100" dir="2700000" algn="tl">
                    <a:srgbClr val="000000"/>
                  </a:outerShdw>
                </a:effectLst>
                <a:latin typeface="Times New Roman" pitchFamily="18" charset="0"/>
              </a:rPr>
              <a:t>Consequences</a:t>
            </a:r>
            <a:r>
              <a:rPr lang="en-US" sz="2400" dirty="0">
                <a:solidFill>
                  <a:schemeClr val="bg1"/>
                </a:solidFill>
                <a:effectLst>
                  <a:outerShdw blurRad="38100" dist="38100" dir="2700000" algn="tl">
                    <a:srgbClr val="000000"/>
                  </a:outerShdw>
                </a:effectLst>
                <a:latin typeface="Times New Roman" pitchFamily="18" charset="0"/>
              </a:rPr>
              <a:t>: </a:t>
            </a:r>
          </a:p>
          <a:p>
            <a:pPr marL="342900" indent="-342900">
              <a:spcBef>
                <a:spcPct val="50000"/>
              </a:spcBef>
              <a:buFontTx/>
              <a:buChar char="•"/>
              <a:defRPr/>
            </a:pPr>
            <a:r>
              <a:rPr lang="en-US" sz="2400" dirty="0">
                <a:solidFill>
                  <a:schemeClr val="bg1"/>
                </a:solidFill>
                <a:effectLst>
                  <a:outerShdw blurRad="38100" dist="38100" dir="2700000" algn="tl">
                    <a:srgbClr val="000000"/>
                  </a:outerShdw>
                </a:effectLst>
                <a:latin typeface="Times New Roman" pitchFamily="18" charset="0"/>
              </a:rPr>
              <a:t>Candidates without strong financial networks or personal fortunes cannot run for office: the Senate is filled with millionaires.</a:t>
            </a:r>
            <a:r>
              <a:rPr lang="en-US" sz="2400" dirty="0">
                <a:solidFill>
                  <a:schemeClr val="bg1"/>
                </a:solidFill>
                <a:latin typeface="Times New Roman" pitchFamily="18" charset="0"/>
              </a:rPr>
              <a:t> </a:t>
            </a:r>
            <a:endParaRPr lang="en-US" sz="2400" dirty="0">
              <a:solidFill>
                <a:schemeClr val="bg1"/>
              </a:solidFill>
              <a:effectLst>
                <a:outerShdw blurRad="38100" dist="38100" dir="2700000" algn="tl">
                  <a:srgbClr val="000000"/>
                </a:outerShdw>
              </a:effectLst>
              <a:latin typeface="Times New Roman" pitchFamily="18" charset="0"/>
            </a:endParaRPr>
          </a:p>
          <a:p>
            <a:pPr marL="342900" indent="-342900">
              <a:spcBef>
                <a:spcPct val="50000"/>
              </a:spcBef>
              <a:buFontTx/>
              <a:buChar char="•"/>
              <a:defRPr/>
            </a:pPr>
            <a:r>
              <a:rPr lang="en-US" sz="2400" dirty="0">
                <a:solidFill>
                  <a:schemeClr val="bg1"/>
                </a:solidFill>
                <a:effectLst>
                  <a:outerShdw blurRad="38100" dist="38100" dir="2700000" algn="tl">
                    <a:srgbClr val="000000"/>
                  </a:outerShdw>
                </a:effectLst>
                <a:latin typeface="Times New Roman" pitchFamily="18" charset="0"/>
              </a:rPr>
              <a:t>Candidates get the vast portion of their money from wealthy individuals and corporations: in 2008 only 1% of adult population contributed $200 or more to political campaigns.</a:t>
            </a:r>
          </a:p>
          <a:p>
            <a:pPr marL="342900" indent="-342900">
              <a:spcBef>
                <a:spcPct val="50000"/>
              </a:spcBef>
              <a:buFontTx/>
              <a:buChar char="•"/>
              <a:defRPr/>
            </a:pPr>
            <a:r>
              <a:rPr lang="en-US" sz="2400" dirty="0">
                <a:solidFill>
                  <a:schemeClr val="bg1"/>
                </a:solidFill>
                <a:effectLst>
                  <a:outerShdw blurRad="38100" dist="38100" dir="2700000" algn="tl">
                    <a:srgbClr val="000000"/>
                  </a:outerShdw>
                </a:effectLst>
                <a:latin typeface="Times New Roman" pitchFamily="18" charset="0"/>
              </a:rPr>
              <a:t>There is a strong correlation of the votes of politicians and their sources of funding. Example: The 213 members of congress who voted to spend almost half a billion more on B-2 stealth bombers received on average $2100 from the contractor; the 210 who voted against only got $100.</a:t>
            </a:r>
            <a:r>
              <a:rPr lang="en-US" sz="2400" dirty="0">
                <a:solidFill>
                  <a:schemeClr val="bg1"/>
                </a:solidFill>
                <a:latin typeface="Times New Roman" pitchFamily="18" charset="0"/>
              </a:rPr>
              <a:t> [Note: </a:t>
            </a:r>
            <a:r>
              <a:rPr lang="en-US" sz="2400" dirty="0">
                <a:latin typeface="Times New Roman" pitchFamily="18" charset="0"/>
              </a:rPr>
              <a:t> </a:t>
            </a:r>
            <a:r>
              <a:rPr lang="en-US" sz="2400" dirty="0">
                <a:solidFill>
                  <a:schemeClr val="bg1"/>
                </a:solidFill>
                <a:latin typeface="Times New Roman" pitchFamily="18" charset="0"/>
              </a:rPr>
              <a:t>this does not prove </a:t>
            </a:r>
            <a:r>
              <a:rPr lang="en-US" sz="2400" i="1" dirty="0">
                <a:solidFill>
                  <a:schemeClr val="bg1"/>
                </a:solidFill>
                <a:latin typeface="Times New Roman" pitchFamily="18" charset="0"/>
              </a:rPr>
              <a:t>quid-pro-quo</a:t>
            </a:r>
            <a:r>
              <a:rPr lang="en-US" sz="2400" dirty="0">
                <a:solidFill>
                  <a:schemeClr val="bg1"/>
                </a:solidFill>
                <a:latin typeface="Times New Roman" pitchFamily="18" charset="0"/>
              </a:rPr>
              <a:t>]</a:t>
            </a:r>
            <a:endParaRPr lang="en-US" sz="2400" dirty="0">
              <a:solidFill>
                <a:schemeClr val="bg1"/>
              </a:solidFill>
              <a:effectLst>
                <a:outerShdw blurRad="38100" dist="38100" dir="2700000" algn="tl">
                  <a:srgbClr val="000000"/>
                </a:outerShdw>
              </a:effectLst>
              <a:latin typeface="Times New Roman"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32771" name="Text Box 3"/>
          <p:cNvSpPr txBox="1">
            <a:spLocks noChangeArrowheads="1"/>
          </p:cNvSpPr>
          <p:nvPr/>
        </p:nvSpPr>
        <p:spPr bwMode="auto">
          <a:xfrm>
            <a:off x="381000" y="457200"/>
            <a:ext cx="8610600" cy="5816977"/>
          </a:xfrm>
          <a:prstGeom prst="rect">
            <a:avLst/>
          </a:prstGeom>
          <a:noFill/>
          <a:ln w="9525">
            <a:noFill/>
            <a:miter lim="800000"/>
            <a:headEnd/>
            <a:tailEnd/>
          </a:ln>
          <a:effectLst/>
        </p:spPr>
        <p:txBody>
          <a:bodyPr wrap="square">
            <a:spAutoFit/>
          </a:bodyPr>
          <a:lstStyle/>
          <a:p>
            <a:pPr marL="371475" indent="-371475" algn="ctr">
              <a:spcBef>
                <a:spcPct val="50000"/>
              </a:spcBef>
              <a:defRPr/>
            </a:pPr>
            <a:r>
              <a:rPr lang="en-US" sz="5400" dirty="0">
                <a:solidFill>
                  <a:schemeClr val="bg1"/>
                </a:solidFill>
                <a:effectLst>
                  <a:outerShdw blurRad="38100" dist="38100" dir="2700000" algn="tl">
                    <a:srgbClr val="000000"/>
                  </a:outerShdw>
                </a:effectLst>
                <a:latin typeface="Times New Roman" pitchFamily="18" charset="0"/>
              </a:rPr>
              <a:t>Campaign Finance: </a:t>
            </a:r>
            <a:r>
              <a:rPr lang="en-US" sz="5400" dirty="0" smtClean="0">
                <a:solidFill>
                  <a:schemeClr val="bg1"/>
                </a:solidFill>
                <a:effectLst>
                  <a:outerShdw blurRad="38100" dist="38100" dir="2700000" algn="tl">
                    <a:srgbClr val="000000"/>
                  </a:outerShdw>
                </a:effectLst>
                <a:latin typeface="Times New Roman" pitchFamily="18" charset="0"/>
              </a:rPr>
              <a:t>solutions?</a:t>
            </a:r>
            <a:endParaRPr lang="en-US" sz="5400" dirty="0">
              <a:solidFill>
                <a:schemeClr val="bg1"/>
              </a:solidFill>
              <a:effectLst>
                <a:outerShdw blurRad="38100" dist="38100" dir="2700000" algn="tl">
                  <a:srgbClr val="000000"/>
                </a:outerShdw>
              </a:effectLst>
              <a:latin typeface="Times New Roman" pitchFamily="18" charset="0"/>
            </a:endParaRPr>
          </a:p>
          <a:p>
            <a:pPr marL="1025525" indent="-593725">
              <a:spcBef>
                <a:spcPct val="50000"/>
              </a:spcBef>
              <a:spcAft>
                <a:spcPts val="1200"/>
              </a:spcAft>
              <a:defRPr/>
            </a:pPr>
            <a:r>
              <a:rPr lang="en-US" sz="3600" dirty="0" smtClean="0">
                <a:solidFill>
                  <a:schemeClr val="bg1"/>
                </a:solidFill>
                <a:effectLst>
                  <a:outerShdw blurRad="38100" dist="38100" dir="2700000" algn="tl">
                    <a:srgbClr val="000000"/>
                  </a:outerShdw>
                </a:effectLst>
                <a:latin typeface="Times New Roman" pitchFamily="18" charset="0"/>
              </a:rPr>
              <a:t>(1) The </a:t>
            </a:r>
            <a:r>
              <a:rPr lang="en-US" sz="3600" dirty="0">
                <a:solidFill>
                  <a:schemeClr val="bg1"/>
                </a:solidFill>
                <a:effectLst>
                  <a:outerShdw blurRad="38100" dist="38100" dir="2700000" algn="tl">
                    <a:srgbClr val="000000"/>
                  </a:outerShdw>
                </a:effectLst>
                <a:latin typeface="Times New Roman" pitchFamily="18" charset="0"/>
              </a:rPr>
              <a:t>Patchwork </a:t>
            </a:r>
            <a:r>
              <a:rPr lang="en-US" sz="3600" dirty="0" smtClean="0">
                <a:solidFill>
                  <a:schemeClr val="bg1"/>
                </a:solidFill>
                <a:effectLst>
                  <a:outerShdw blurRad="38100" dist="38100" dir="2700000" algn="tl">
                    <a:srgbClr val="000000"/>
                  </a:outerShdw>
                </a:effectLst>
                <a:latin typeface="Times New Roman" pitchFamily="18" charset="0"/>
              </a:rPr>
              <a:t>Option</a:t>
            </a:r>
          </a:p>
          <a:p>
            <a:pPr marL="1025525" indent="-593725">
              <a:spcBef>
                <a:spcPct val="50000"/>
              </a:spcBef>
              <a:spcAft>
                <a:spcPts val="1200"/>
              </a:spcAft>
              <a:defRPr/>
            </a:pPr>
            <a:r>
              <a:rPr lang="en-US" sz="3600" dirty="0" smtClean="0">
                <a:solidFill>
                  <a:schemeClr val="bg1"/>
                </a:solidFill>
                <a:effectLst>
                  <a:outerShdw blurRad="38100" dist="38100" dir="2700000" algn="tl">
                    <a:srgbClr val="000000"/>
                  </a:outerShdw>
                </a:effectLst>
                <a:latin typeface="Times New Roman" pitchFamily="18" charset="0"/>
              </a:rPr>
              <a:t>(2) Direct public funding of campaigns</a:t>
            </a:r>
          </a:p>
          <a:p>
            <a:pPr marL="1025525" indent="-593725">
              <a:spcBef>
                <a:spcPct val="50000"/>
              </a:spcBef>
              <a:spcAft>
                <a:spcPts val="1200"/>
              </a:spcAft>
              <a:defRPr/>
            </a:pPr>
            <a:r>
              <a:rPr lang="en-US" sz="3600" dirty="0" smtClean="0">
                <a:solidFill>
                  <a:schemeClr val="bg1"/>
                </a:solidFill>
                <a:effectLst>
                  <a:outerShdw blurRad="38100" dist="38100" dir="2700000" algn="tl">
                    <a:srgbClr val="000000"/>
                  </a:outerShdw>
                </a:effectLst>
                <a:latin typeface="Times New Roman" pitchFamily="18" charset="0"/>
              </a:rPr>
              <a:t>(3) The “Democracy Card”</a:t>
            </a:r>
          </a:p>
          <a:p>
            <a:pPr marL="1025525" indent="-593725">
              <a:spcBef>
                <a:spcPct val="50000"/>
              </a:spcBef>
              <a:spcAft>
                <a:spcPts val="1200"/>
              </a:spcAft>
              <a:defRPr/>
            </a:pPr>
            <a:r>
              <a:rPr lang="en-US" sz="3600" dirty="0" smtClean="0">
                <a:solidFill>
                  <a:schemeClr val="bg1"/>
                </a:solidFill>
                <a:effectLst>
                  <a:outerShdw blurRad="38100" dist="38100" dir="2700000" algn="tl">
                    <a:srgbClr val="000000"/>
                  </a:outerShdw>
                </a:effectLst>
                <a:latin typeface="Times New Roman" pitchFamily="18" charset="0"/>
              </a:rPr>
              <a:t>(4) A more radical solution: Replace </a:t>
            </a:r>
            <a:r>
              <a:rPr lang="en-US" sz="3600" dirty="0" smtClean="0">
                <a:solidFill>
                  <a:schemeClr val="bg1"/>
                </a:solidFill>
                <a:effectLst>
                  <a:outerShdw blurRad="38100" dist="38100" dir="2700000" algn="tl">
                    <a:srgbClr val="000000"/>
                  </a:outerShdw>
                </a:effectLst>
                <a:latin typeface="Times New Roman" pitchFamily="18" charset="0"/>
              </a:rPr>
              <a:t>one elected chamber with a randomized </a:t>
            </a:r>
            <a:r>
              <a:rPr lang="en-US" sz="3600" dirty="0" smtClean="0">
                <a:solidFill>
                  <a:schemeClr val="bg1"/>
                </a:solidFill>
                <a:effectLst>
                  <a:outerShdw blurRad="38100" dist="38100" dir="2700000" algn="tl">
                    <a:srgbClr val="000000"/>
                  </a:outerShdw>
                </a:effectLst>
                <a:latin typeface="Times New Roman" pitchFamily="18" charset="0"/>
              </a:rPr>
              <a:t>citizen </a:t>
            </a:r>
            <a:r>
              <a:rPr lang="en-US" sz="3600" dirty="0" smtClean="0">
                <a:solidFill>
                  <a:schemeClr val="bg1"/>
                </a:solidFill>
                <a:effectLst>
                  <a:outerShdw blurRad="38100" dist="38100" dir="2700000" algn="tl">
                    <a:srgbClr val="000000"/>
                  </a:outerShdw>
                </a:effectLst>
                <a:latin typeface="Times New Roman" pitchFamily="18" charset="0"/>
              </a:rPr>
              <a:t>assembly</a:t>
            </a:r>
            <a:endParaRPr lang="en-US" sz="3600" dirty="0">
              <a:solidFill>
                <a:schemeClr val="bg1"/>
              </a:solidFill>
              <a:effectLst>
                <a:outerShdw blurRad="38100" dist="38100" dir="2700000" algn="tl">
                  <a:srgbClr val="000000"/>
                </a:outerShdw>
              </a:effectLst>
              <a:latin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32771" name="Text Box 3"/>
          <p:cNvSpPr txBox="1">
            <a:spLocks noChangeArrowheads="1"/>
          </p:cNvSpPr>
          <p:nvPr/>
        </p:nvSpPr>
        <p:spPr bwMode="auto">
          <a:xfrm>
            <a:off x="533400" y="457200"/>
            <a:ext cx="8001000" cy="4124206"/>
          </a:xfrm>
          <a:prstGeom prst="rect">
            <a:avLst/>
          </a:prstGeom>
          <a:noFill/>
          <a:ln w="9525">
            <a:noFill/>
            <a:miter lim="800000"/>
            <a:headEnd/>
            <a:tailEnd/>
          </a:ln>
          <a:effectLst/>
        </p:spPr>
        <p:txBody>
          <a:bodyPr>
            <a:spAutoFit/>
          </a:bodyPr>
          <a:lstStyle/>
          <a:p>
            <a:pPr marL="371475" indent="-371475" algn="ctr">
              <a:spcBef>
                <a:spcPct val="50000"/>
              </a:spcBef>
              <a:defRPr/>
            </a:pPr>
            <a:r>
              <a:rPr lang="en-US" sz="4000" dirty="0">
                <a:solidFill>
                  <a:schemeClr val="bg1"/>
                </a:solidFill>
                <a:effectLst>
                  <a:outerShdw blurRad="38100" dist="38100" dir="2700000" algn="tl">
                    <a:srgbClr val="000000"/>
                  </a:outerShdw>
                </a:effectLst>
                <a:latin typeface="Times New Roman" pitchFamily="18" charset="0"/>
              </a:rPr>
              <a:t>Campaign </a:t>
            </a:r>
            <a:r>
              <a:rPr lang="en-US" sz="4000" dirty="0" smtClean="0">
                <a:solidFill>
                  <a:schemeClr val="bg1"/>
                </a:solidFill>
                <a:effectLst>
                  <a:outerShdw blurRad="38100" dist="38100" dir="2700000" algn="tl">
                    <a:srgbClr val="000000"/>
                  </a:outerShdw>
                </a:effectLst>
                <a:latin typeface="Times New Roman" pitchFamily="18" charset="0"/>
              </a:rPr>
              <a:t>Finance solutions</a:t>
            </a:r>
            <a:endParaRPr lang="en-US" sz="4000" dirty="0">
              <a:solidFill>
                <a:schemeClr val="bg1"/>
              </a:solidFill>
              <a:effectLst>
                <a:outerShdw blurRad="38100" dist="38100" dir="2700000" algn="tl">
                  <a:srgbClr val="000000"/>
                </a:outerShdw>
              </a:effectLst>
              <a:latin typeface="Times New Roman" pitchFamily="18" charset="0"/>
            </a:endParaRPr>
          </a:p>
          <a:p>
            <a:pPr marL="692150" indent="-692150">
              <a:spcBef>
                <a:spcPct val="50000"/>
              </a:spcBef>
              <a:spcAft>
                <a:spcPts val="1200"/>
              </a:spcAft>
              <a:defRPr/>
            </a:pPr>
            <a:r>
              <a:rPr lang="en-US" sz="3200" dirty="0" smtClean="0">
                <a:solidFill>
                  <a:schemeClr val="bg1"/>
                </a:solidFill>
                <a:effectLst>
                  <a:outerShdw blurRad="38100" dist="38100" dir="2700000" algn="tl">
                    <a:srgbClr val="000000"/>
                  </a:outerShdw>
                </a:effectLst>
                <a:latin typeface="Times New Roman" pitchFamily="18" charset="0"/>
              </a:rPr>
              <a:t>(1)  </a:t>
            </a:r>
            <a:r>
              <a:rPr lang="en-US" sz="3200" i="1" dirty="0">
                <a:solidFill>
                  <a:schemeClr val="bg1"/>
                </a:solidFill>
                <a:effectLst>
                  <a:outerShdw blurRad="38100" dist="38100" dir="2700000" algn="tl">
                    <a:srgbClr val="000000"/>
                  </a:outerShdw>
                </a:effectLst>
                <a:latin typeface="Times New Roman" pitchFamily="18" charset="0"/>
              </a:rPr>
              <a:t>The Patchwork Option – </a:t>
            </a:r>
            <a:r>
              <a:rPr lang="en-US" sz="3200" dirty="0">
                <a:solidFill>
                  <a:schemeClr val="bg1"/>
                </a:solidFill>
                <a:effectLst>
                  <a:outerShdw blurRad="38100" dist="38100" dir="2700000" algn="tl">
                    <a:srgbClr val="000000"/>
                  </a:outerShdw>
                </a:effectLst>
                <a:latin typeface="Times New Roman" pitchFamily="18" charset="0"/>
              </a:rPr>
              <a:t>keep adding targeted restrictions and provisions. The McCain-Feingold campaign finance reform was an example</a:t>
            </a:r>
            <a:r>
              <a:rPr lang="en-US" sz="3200" dirty="0" smtClean="0">
                <a:solidFill>
                  <a:schemeClr val="bg1"/>
                </a:solidFill>
                <a:effectLst>
                  <a:outerShdw blurRad="38100" dist="38100" dir="2700000" algn="tl">
                    <a:srgbClr val="000000"/>
                  </a:outerShdw>
                </a:effectLst>
                <a:latin typeface="Times New Roman" pitchFamily="18" charset="0"/>
              </a:rPr>
              <a:t>. </a:t>
            </a:r>
            <a:r>
              <a:rPr lang="en-US" sz="3200" i="1" dirty="0" smtClean="0">
                <a:solidFill>
                  <a:schemeClr val="bg1"/>
                </a:solidFill>
                <a:effectLst>
                  <a:outerShdw blurRad="38100" dist="38100" dir="2700000" algn="tl">
                    <a:srgbClr val="000000"/>
                  </a:outerShdw>
                </a:effectLst>
                <a:latin typeface="Times New Roman" pitchFamily="18" charset="0"/>
              </a:rPr>
              <a:t>Citizens United undermined this solution.</a:t>
            </a:r>
            <a:endParaRPr lang="en-US" sz="3200" dirty="0">
              <a:solidFill>
                <a:schemeClr val="bg1"/>
              </a:solidFill>
              <a:effectLst>
                <a:outerShdw blurRad="38100" dist="38100" dir="2700000" algn="tl">
                  <a:srgbClr val="000000"/>
                </a:outerShdw>
              </a:effectLst>
              <a:latin typeface="Times New Roman" pitchFamily="18" charset="0"/>
            </a:endParaRPr>
          </a:p>
          <a:p>
            <a:pPr marL="371475" indent="-371475">
              <a:spcBef>
                <a:spcPct val="50000"/>
              </a:spcBef>
              <a:defRPr/>
            </a:pPr>
            <a:endParaRPr lang="en-US" sz="2400" dirty="0">
              <a:solidFill>
                <a:schemeClr val="bg1"/>
              </a:solidFill>
              <a:effectLst>
                <a:outerShdw blurRad="38100" dist="38100" dir="2700000" algn="tl">
                  <a:srgbClr val="000000"/>
                </a:outerShdw>
              </a:effectLst>
              <a:latin typeface="Times New Roman"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32771" name="Text Box 3"/>
          <p:cNvSpPr txBox="1">
            <a:spLocks noChangeArrowheads="1"/>
          </p:cNvSpPr>
          <p:nvPr/>
        </p:nvSpPr>
        <p:spPr bwMode="auto">
          <a:xfrm>
            <a:off x="228600" y="457200"/>
            <a:ext cx="8763000" cy="5909310"/>
          </a:xfrm>
          <a:prstGeom prst="rect">
            <a:avLst/>
          </a:prstGeom>
          <a:noFill/>
          <a:ln w="9525">
            <a:noFill/>
            <a:miter lim="800000"/>
            <a:headEnd/>
            <a:tailEnd/>
          </a:ln>
          <a:effectLst/>
        </p:spPr>
        <p:txBody>
          <a:bodyPr wrap="square">
            <a:spAutoFit/>
          </a:bodyPr>
          <a:lstStyle/>
          <a:p>
            <a:pPr marL="371475" indent="-371475" algn="ctr">
              <a:spcBef>
                <a:spcPct val="50000"/>
              </a:spcBef>
              <a:defRPr/>
            </a:pPr>
            <a:r>
              <a:rPr lang="en-US" sz="4000" dirty="0">
                <a:solidFill>
                  <a:schemeClr val="bg1"/>
                </a:solidFill>
                <a:effectLst>
                  <a:outerShdw blurRad="38100" dist="38100" dir="2700000" algn="tl">
                    <a:srgbClr val="000000"/>
                  </a:outerShdw>
                </a:effectLst>
                <a:latin typeface="Times New Roman" pitchFamily="18" charset="0"/>
              </a:rPr>
              <a:t>Campaign </a:t>
            </a:r>
            <a:r>
              <a:rPr lang="en-US" sz="4000" dirty="0" smtClean="0">
                <a:solidFill>
                  <a:schemeClr val="bg1"/>
                </a:solidFill>
                <a:effectLst>
                  <a:outerShdw blurRad="38100" dist="38100" dir="2700000" algn="tl">
                    <a:srgbClr val="000000"/>
                  </a:outerShdw>
                </a:effectLst>
                <a:latin typeface="Times New Roman" pitchFamily="18" charset="0"/>
              </a:rPr>
              <a:t>Finance solutions</a:t>
            </a:r>
            <a:endParaRPr lang="en-US" sz="4000" dirty="0">
              <a:solidFill>
                <a:schemeClr val="bg1"/>
              </a:solidFill>
              <a:effectLst>
                <a:outerShdw blurRad="38100" dist="38100" dir="2700000" algn="tl">
                  <a:srgbClr val="000000"/>
                </a:outerShdw>
              </a:effectLst>
              <a:latin typeface="Times New Roman" pitchFamily="18" charset="0"/>
            </a:endParaRPr>
          </a:p>
          <a:p>
            <a:pPr marL="371475" indent="-371475">
              <a:spcBef>
                <a:spcPct val="50000"/>
              </a:spcBef>
              <a:spcAft>
                <a:spcPts val="600"/>
              </a:spcAft>
              <a:defRPr/>
            </a:pPr>
            <a:r>
              <a:rPr lang="en-US" sz="3200" dirty="0" smtClean="0">
                <a:solidFill>
                  <a:schemeClr val="bg1"/>
                </a:solidFill>
                <a:effectLst>
                  <a:outerShdw blurRad="38100" dist="38100" dir="2700000" algn="tl">
                    <a:srgbClr val="000000"/>
                  </a:outerShdw>
                </a:effectLst>
                <a:latin typeface="Times New Roman" pitchFamily="18" charset="0"/>
              </a:rPr>
              <a:t>(2) </a:t>
            </a:r>
            <a:r>
              <a:rPr lang="en-US" sz="3200" i="1" dirty="0">
                <a:solidFill>
                  <a:schemeClr val="bg1"/>
                </a:solidFill>
                <a:effectLst>
                  <a:outerShdw blurRad="38100" dist="38100" dir="2700000" algn="tl">
                    <a:srgbClr val="000000"/>
                  </a:outerShdw>
                </a:effectLst>
                <a:latin typeface="Times New Roman" pitchFamily="18" charset="0"/>
              </a:rPr>
              <a:t>Direct Public Funding: </a:t>
            </a:r>
            <a:r>
              <a:rPr lang="en-US" sz="3000" dirty="0">
                <a:solidFill>
                  <a:schemeClr val="bg1"/>
                </a:solidFill>
                <a:effectLst>
                  <a:outerShdw blurRad="38100" dist="38100" dir="2700000" algn="tl">
                    <a:srgbClr val="000000"/>
                  </a:outerShdw>
                </a:effectLst>
                <a:latin typeface="Times New Roman" pitchFamily="18" charset="0"/>
              </a:rPr>
              <a:t>The “Clean Elections Act” </a:t>
            </a:r>
          </a:p>
          <a:p>
            <a:pPr marL="969963" lvl="2" indent="-339725">
              <a:spcAft>
                <a:spcPts val="600"/>
              </a:spcAft>
              <a:buFontTx/>
              <a:buChar char="•"/>
              <a:defRPr/>
            </a:pPr>
            <a:r>
              <a:rPr lang="en-US" sz="2800" dirty="0">
                <a:solidFill>
                  <a:schemeClr val="bg1"/>
                </a:solidFill>
                <a:effectLst>
                  <a:outerShdw blurRad="38100" dist="38100" dir="2700000" algn="tl">
                    <a:srgbClr val="000000"/>
                  </a:outerShdw>
                </a:effectLst>
                <a:latin typeface="Times New Roman" pitchFamily="18" charset="0"/>
              </a:rPr>
              <a:t>Candidates who participate agree to accept only public funding</a:t>
            </a:r>
          </a:p>
          <a:p>
            <a:pPr marL="969963" lvl="2" indent="-339725">
              <a:spcAft>
                <a:spcPts val="600"/>
              </a:spcAft>
              <a:buFontTx/>
              <a:buChar char="•"/>
              <a:defRPr/>
            </a:pPr>
            <a:r>
              <a:rPr lang="en-US" sz="2800" dirty="0">
                <a:solidFill>
                  <a:schemeClr val="bg1"/>
                </a:solidFill>
                <a:effectLst>
                  <a:outerShdw blurRad="38100" dist="38100" dir="2700000" algn="tl">
                    <a:srgbClr val="000000"/>
                  </a:outerShdw>
                </a:effectLst>
                <a:latin typeface="Times New Roman" pitchFamily="18" charset="0"/>
              </a:rPr>
              <a:t>To qualify, need a specified number of $5 contributions</a:t>
            </a:r>
          </a:p>
          <a:p>
            <a:pPr marL="969963" lvl="2" indent="-339725">
              <a:spcAft>
                <a:spcPts val="600"/>
              </a:spcAft>
              <a:buFontTx/>
              <a:buChar char="•"/>
              <a:defRPr/>
            </a:pPr>
            <a:r>
              <a:rPr lang="en-US" sz="2800" dirty="0">
                <a:solidFill>
                  <a:schemeClr val="bg1"/>
                </a:solidFill>
                <a:effectLst>
                  <a:outerShdw blurRad="38100" dist="38100" dir="2700000" algn="tl">
                    <a:srgbClr val="000000"/>
                  </a:outerShdw>
                </a:effectLst>
                <a:latin typeface="Times New Roman" pitchFamily="18" charset="0"/>
              </a:rPr>
              <a:t>Special provisions for “start-up funds”</a:t>
            </a:r>
          </a:p>
          <a:p>
            <a:pPr marL="969963" lvl="2" indent="-339725">
              <a:spcAft>
                <a:spcPts val="600"/>
              </a:spcAft>
              <a:buFontTx/>
              <a:buChar char="•"/>
              <a:defRPr/>
            </a:pPr>
            <a:r>
              <a:rPr lang="en-US" sz="2800" dirty="0">
                <a:solidFill>
                  <a:schemeClr val="bg1"/>
                </a:solidFill>
                <a:effectLst>
                  <a:outerShdw blurRad="38100" dist="38100" dir="2700000" algn="tl">
                    <a:srgbClr val="000000"/>
                  </a:outerShdw>
                </a:effectLst>
                <a:latin typeface="Times New Roman" pitchFamily="18" charset="0"/>
              </a:rPr>
              <a:t>No matching funds: all candidates get the same</a:t>
            </a:r>
          </a:p>
          <a:p>
            <a:pPr marL="969963" lvl="2" indent="-339725">
              <a:spcAft>
                <a:spcPts val="600"/>
              </a:spcAft>
              <a:buFontTx/>
              <a:buChar char="•"/>
              <a:defRPr/>
            </a:pPr>
            <a:r>
              <a:rPr lang="en-US" sz="2800" dirty="0">
                <a:solidFill>
                  <a:schemeClr val="bg1"/>
                </a:solidFill>
                <a:effectLst>
                  <a:outerShdw blurRad="38100" dist="38100" dir="2700000" algn="tl">
                    <a:srgbClr val="000000"/>
                  </a:outerShdw>
                </a:effectLst>
                <a:latin typeface="Times New Roman" pitchFamily="18" charset="0"/>
              </a:rPr>
              <a:t>Clean Election candidates get more money if outspent by privately funded candidates</a:t>
            </a:r>
          </a:p>
          <a:p>
            <a:pPr marL="371475" indent="-371475">
              <a:spcBef>
                <a:spcPct val="50000"/>
              </a:spcBef>
              <a:defRPr/>
            </a:pPr>
            <a:endParaRPr lang="en-US" sz="2400" dirty="0">
              <a:solidFill>
                <a:schemeClr val="bg1"/>
              </a:solidFill>
              <a:effectLst>
                <a:outerShdw blurRad="38100" dist="38100" dir="2700000" algn="tl">
                  <a:srgbClr val="000000"/>
                </a:outerShdw>
              </a:effectLst>
              <a:latin typeface="Times New Roman" pitchFamily="18" charset="0"/>
            </a:endParaRPr>
          </a:p>
        </p:txBody>
      </p:sp>
    </p:spTree>
    <p:extLst>
      <p:ext uri="{BB962C8B-B14F-4D97-AF65-F5344CB8AC3E}">
        <p14:creationId xmlns:p14="http://schemas.microsoft.com/office/powerpoint/2010/main" val="35384990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33795" name="Text Box 3"/>
          <p:cNvSpPr txBox="1">
            <a:spLocks noChangeArrowheads="1"/>
          </p:cNvSpPr>
          <p:nvPr/>
        </p:nvSpPr>
        <p:spPr bwMode="auto">
          <a:xfrm>
            <a:off x="152400" y="457200"/>
            <a:ext cx="8763000" cy="6001643"/>
          </a:xfrm>
          <a:prstGeom prst="rect">
            <a:avLst/>
          </a:prstGeom>
          <a:noFill/>
          <a:ln w="9525">
            <a:noFill/>
            <a:miter lim="800000"/>
            <a:headEnd/>
            <a:tailEnd/>
          </a:ln>
          <a:effectLst/>
        </p:spPr>
        <p:txBody>
          <a:bodyPr>
            <a:spAutoFit/>
          </a:bodyPr>
          <a:lstStyle/>
          <a:p>
            <a:pPr marL="371475" lvl="0" indent="-371475">
              <a:spcBef>
                <a:spcPct val="50000"/>
              </a:spcBef>
              <a:defRPr/>
            </a:pPr>
            <a:r>
              <a:rPr lang="en-US" sz="3200" dirty="0">
                <a:solidFill>
                  <a:srgbClr val="FFFFFF"/>
                </a:solidFill>
                <a:effectLst>
                  <a:outerShdw blurRad="38100" dist="38100" dir="2700000" algn="tl">
                    <a:srgbClr val="000000"/>
                  </a:outerShdw>
                </a:effectLst>
                <a:latin typeface="Times New Roman" pitchFamily="18" charset="0"/>
              </a:rPr>
              <a:t>(3) </a:t>
            </a:r>
            <a:r>
              <a:rPr lang="en-US" sz="3200" i="1" dirty="0">
                <a:solidFill>
                  <a:srgbClr val="FFFFFF"/>
                </a:solidFill>
                <a:effectLst>
                  <a:outerShdw blurRad="38100" dist="38100" dir="2700000" algn="tl">
                    <a:srgbClr val="000000"/>
                  </a:outerShdw>
                </a:effectLst>
                <a:latin typeface="Times New Roman" pitchFamily="18" charset="0"/>
              </a:rPr>
              <a:t>The Democracy Card</a:t>
            </a:r>
            <a:endParaRPr lang="en-US" sz="3200" dirty="0">
              <a:solidFill>
                <a:srgbClr val="FFFFFF"/>
              </a:solidFill>
              <a:effectLst>
                <a:outerShdw blurRad="38100" dist="38100" dir="2700000" algn="tl">
                  <a:srgbClr val="000000"/>
                </a:outerShdw>
              </a:effectLst>
              <a:latin typeface="Times New Roman" pitchFamily="18" charset="0"/>
            </a:endParaRPr>
          </a:p>
          <a:p>
            <a:pPr marL="371475" indent="-371475">
              <a:spcBef>
                <a:spcPct val="50000"/>
              </a:spcBef>
              <a:defRPr/>
            </a:pPr>
            <a:r>
              <a:rPr lang="en-US" sz="2200" dirty="0" smtClean="0">
                <a:latin typeface="Times New Roman" pitchFamily="18" charset="0"/>
                <a:cs typeface="Times New Roman" pitchFamily="18" charset="0"/>
              </a:rPr>
              <a:t>Every </a:t>
            </a:r>
            <a:r>
              <a:rPr lang="en-US" sz="2200" dirty="0">
                <a:latin typeface="Times New Roman" pitchFamily="18" charset="0"/>
                <a:cs typeface="Times New Roman" pitchFamily="18" charset="0"/>
              </a:rPr>
              <a:t>registered voter gets (for example) a $50 political credit card when they register to vote.</a:t>
            </a:r>
          </a:p>
          <a:p>
            <a:pPr marL="828675" lvl="1" indent="-371475">
              <a:spcBef>
                <a:spcPct val="50000"/>
              </a:spcBef>
              <a:buFontTx/>
              <a:buChar char="•"/>
              <a:defRPr/>
            </a:pPr>
            <a:r>
              <a:rPr lang="en-US" sz="2200" dirty="0">
                <a:latin typeface="Times New Roman" pitchFamily="18" charset="0"/>
                <a:cs typeface="Times New Roman" pitchFamily="18" charset="0"/>
              </a:rPr>
              <a:t>This card can be used to make contributions to any political candidate or political organization. </a:t>
            </a:r>
          </a:p>
          <a:p>
            <a:pPr marL="828675" lvl="1" indent="-371475">
              <a:spcBef>
                <a:spcPct val="50000"/>
              </a:spcBef>
              <a:buFontTx/>
              <a:buChar char="•"/>
              <a:defRPr/>
            </a:pPr>
            <a:r>
              <a:rPr lang="en-US" sz="2200" dirty="0">
                <a:latin typeface="Times New Roman" pitchFamily="18" charset="0"/>
                <a:cs typeface="Times New Roman" pitchFamily="18" charset="0"/>
              </a:rPr>
              <a:t>With 130 million registered voters, this comes to a maximum of $6.5 billion dollars per year for all elections </a:t>
            </a:r>
          </a:p>
          <a:p>
            <a:pPr marL="828675" lvl="1" indent="-371475">
              <a:spcBef>
                <a:spcPct val="50000"/>
              </a:spcBef>
              <a:buFontTx/>
              <a:buChar char="•"/>
              <a:defRPr/>
            </a:pPr>
            <a:r>
              <a:rPr lang="en-US" sz="2200" dirty="0">
                <a:latin typeface="Times New Roman" pitchFamily="18" charset="0"/>
                <a:cs typeface="Times New Roman" pitchFamily="18" charset="0"/>
              </a:rPr>
              <a:t>If a candidate gets any private contributions they cannot use any democracy money. </a:t>
            </a:r>
          </a:p>
          <a:p>
            <a:pPr marL="828675" lvl="1" indent="-371475">
              <a:spcBef>
                <a:spcPct val="50000"/>
              </a:spcBef>
              <a:buFontTx/>
              <a:buChar char="•"/>
              <a:defRPr/>
            </a:pPr>
            <a:r>
              <a:rPr lang="en-US" sz="2200" dirty="0">
                <a:latin typeface="Times New Roman" pitchFamily="18" charset="0"/>
                <a:cs typeface="Times New Roman" pitchFamily="18" charset="0"/>
              </a:rPr>
              <a:t>There is no limit to how much money a candidate can get through democracy card donations.</a:t>
            </a:r>
          </a:p>
          <a:p>
            <a:pPr marL="828675" lvl="1" indent="-371475">
              <a:spcBef>
                <a:spcPct val="50000"/>
              </a:spcBef>
              <a:buFontTx/>
              <a:buChar char="•"/>
              <a:defRPr/>
            </a:pPr>
            <a:r>
              <a:rPr lang="en-US" sz="2200" dirty="0">
                <a:latin typeface="Times New Roman" pitchFamily="18" charset="0"/>
                <a:cs typeface="Times New Roman" pitchFamily="18" charset="0"/>
              </a:rPr>
              <a:t>Allocating democracy card money is therefore itself an egalitarian political act – candidates first campaign for democracy dollars and then for votes, </a:t>
            </a:r>
            <a:r>
              <a:rPr lang="en-US" sz="2200" i="1" dirty="0">
                <a:latin typeface="Times New Roman" pitchFamily="18" charset="0"/>
                <a:cs typeface="Times New Roman" pitchFamily="18" charset="0"/>
              </a:rPr>
              <a:t>but both are based on equality of citizens.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33795" name="Text Box 3"/>
          <p:cNvSpPr txBox="1">
            <a:spLocks noChangeArrowheads="1"/>
          </p:cNvSpPr>
          <p:nvPr/>
        </p:nvSpPr>
        <p:spPr bwMode="auto">
          <a:xfrm>
            <a:off x="152400" y="457200"/>
            <a:ext cx="8763000" cy="6001643"/>
          </a:xfrm>
          <a:prstGeom prst="rect">
            <a:avLst/>
          </a:prstGeom>
          <a:noFill/>
          <a:ln w="9525">
            <a:noFill/>
            <a:miter lim="800000"/>
            <a:headEnd/>
            <a:tailEnd/>
          </a:ln>
          <a:effectLst/>
        </p:spPr>
        <p:txBody>
          <a:bodyPr>
            <a:spAutoFit/>
          </a:bodyPr>
          <a:lstStyle/>
          <a:p>
            <a:pPr marL="371475" lvl="0" indent="-371475">
              <a:spcBef>
                <a:spcPct val="50000"/>
              </a:spcBef>
              <a:defRPr/>
            </a:pPr>
            <a:r>
              <a:rPr lang="en-US" sz="3200" dirty="0">
                <a:solidFill>
                  <a:srgbClr val="FFFFFF"/>
                </a:solidFill>
                <a:effectLst>
                  <a:outerShdw blurRad="38100" dist="38100" dir="2700000" algn="tl">
                    <a:srgbClr val="000000"/>
                  </a:outerShdw>
                </a:effectLst>
                <a:latin typeface="Times New Roman" pitchFamily="18" charset="0"/>
              </a:rPr>
              <a:t>(3) </a:t>
            </a:r>
            <a:r>
              <a:rPr lang="en-US" sz="3200" i="1" dirty="0">
                <a:solidFill>
                  <a:srgbClr val="FFFFFF"/>
                </a:solidFill>
                <a:effectLst>
                  <a:outerShdw blurRad="38100" dist="38100" dir="2700000" algn="tl">
                    <a:srgbClr val="000000"/>
                  </a:outerShdw>
                </a:effectLst>
                <a:latin typeface="Times New Roman" pitchFamily="18" charset="0"/>
              </a:rPr>
              <a:t>The Democracy Card</a:t>
            </a:r>
            <a:endParaRPr lang="en-US" sz="3200" dirty="0">
              <a:solidFill>
                <a:srgbClr val="FFFFFF"/>
              </a:solidFill>
              <a:effectLst>
                <a:outerShdw blurRad="38100" dist="38100" dir="2700000" algn="tl">
                  <a:srgbClr val="000000"/>
                </a:outerShdw>
              </a:effectLst>
              <a:latin typeface="Times New Roman" pitchFamily="18" charset="0"/>
            </a:endParaRPr>
          </a:p>
          <a:p>
            <a:pPr marL="828675" lvl="1" indent="-371475">
              <a:spcBef>
                <a:spcPct val="50000"/>
              </a:spcBef>
              <a:buFontTx/>
              <a:buChar char="•"/>
              <a:defRPr/>
            </a:pPr>
            <a:r>
              <a:rPr lang="en-US" sz="2200" dirty="0" smtClean="0">
                <a:solidFill>
                  <a:srgbClr val="FFFF00"/>
                </a:solidFill>
                <a:effectLst>
                  <a:outerShdw blurRad="38100" dist="38100" dir="2700000" algn="tl">
                    <a:srgbClr val="000000"/>
                  </a:outerShdw>
                </a:effectLst>
                <a:latin typeface="Times New Roman" pitchFamily="18" charset="0"/>
                <a:cs typeface="Times New Roman" pitchFamily="18" charset="0"/>
              </a:rPr>
              <a:t>Every </a:t>
            </a:r>
            <a:r>
              <a:rPr lang="en-US" sz="2200" dirty="0">
                <a:solidFill>
                  <a:srgbClr val="FFFF00"/>
                </a:solidFill>
                <a:effectLst>
                  <a:outerShdw blurRad="38100" dist="38100" dir="2700000" algn="tl">
                    <a:srgbClr val="000000"/>
                  </a:outerShdw>
                </a:effectLst>
                <a:latin typeface="Times New Roman" pitchFamily="18" charset="0"/>
                <a:cs typeface="Times New Roman" pitchFamily="18" charset="0"/>
              </a:rPr>
              <a:t>registered voter gets (for example) a $50 political credit card when they register to vote.</a:t>
            </a:r>
          </a:p>
          <a:p>
            <a:pPr marL="828675" lvl="1" indent="-371475">
              <a:spcBef>
                <a:spcPct val="50000"/>
              </a:spcBef>
              <a:buFontTx/>
              <a:buChar char="•"/>
              <a:defRPr/>
            </a:pPr>
            <a:r>
              <a:rPr lang="en-US" sz="2200" dirty="0">
                <a:latin typeface="Times New Roman" pitchFamily="18" charset="0"/>
                <a:cs typeface="Times New Roman" pitchFamily="18" charset="0"/>
              </a:rPr>
              <a:t>This card can be used to make contributions to any political candidate or political organization. </a:t>
            </a:r>
          </a:p>
          <a:p>
            <a:pPr marL="828675" lvl="1" indent="-371475">
              <a:spcBef>
                <a:spcPct val="50000"/>
              </a:spcBef>
              <a:buFontTx/>
              <a:buChar char="•"/>
              <a:defRPr/>
            </a:pPr>
            <a:r>
              <a:rPr lang="en-US" sz="2200" dirty="0">
                <a:latin typeface="Times New Roman" pitchFamily="18" charset="0"/>
                <a:cs typeface="Times New Roman" pitchFamily="18" charset="0"/>
              </a:rPr>
              <a:t>With 130 million registered voters, this comes to a maximum of $6.5 billion dollars per year for all elections </a:t>
            </a:r>
          </a:p>
          <a:p>
            <a:pPr marL="828675" lvl="1" indent="-371475">
              <a:spcBef>
                <a:spcPct val="50000"/>
              </a:spcBef>
              <a:buFontTx/>
              <a:buChar char="•"/>
              <a:defRPr/>
            </a:pPr>
            <a:r>
              <a:rPr lang="en-US" sz="2200" dirty="0">
                <a:latin typeface="Times New Roman" pitchFamily="18" charset="0"/>
                <a:cs typeface="Times New Roman" pitchFamily="18" charset="0"/>
              </a:rPr>
              <a:t>If a candidate gets any private contributions they cannot use any democracy money. </a:t>
            </a:r>
          </a:p>
          <a:p>
            <a:pPr marL="828675" lvl="1" indent="-371475">
              <a:spcBef>
                <a:spcPct val="50000"/>
              </a:spcBef>
              <a:buFontTx/>
              <a:buChar char="•"/>
              <a:defRPr/>
            </a:pPr>
            <a:r>
              <a:rPr lang="en-US" sz="2200" dirty="0">
                <a:latin typeface="Times New Roman" pitchFamily="18" charset="0"/>
                <a:cs typeface="Times New Roman" pitchFamily="18" charset="0"/>
              </a:rPr>
              <a:t>There is no limit to how much money a candidate can get through democracy card donations.</a:t>
            </a:r>
          </a:p>
          <a:p>
            <a:pPr marL="828675" lvl="1" indent="-371475">
              <a:spcBef>
                <a:spcPct val="50000"/>
              </a:spcBef>
              <a:buFontTx/>
              <a:buChar char="•"/>
              <a:defRPr/>
            </a:pPr>
            <a:r>
              <a:rPr lang="en-US" sz="2200" dirty="0">
                <a:latin typeface="Times New Roman" pitchFamily="18" charset="0"/>
                <a:cs typeface="Times New Roman" pitchFamily="18" charset="0"/>
              </a:rPr>
              <a:t>Allocating democracy card money is therefore itself an egalitarian political act – candidates first campaign for democracy dollars and then for votes, </a:t>
            </a:r>
            <a:r>
              <a:rPr lang="en-US" sz="2200" i="1" dirty="0">
                <a:latin typeface="Times New Roman" pitchFamily="18" charset="0"/>
                <a:cs typeface="Times New Roman" pitchFamily="18" charset="0"/>
              </a:rPr>
              <a:t>but both are based on equality of citizens.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33795" name="Text Box 3"/>
          <p:cNvSpPr txBox="1">
            <a:spLocks noChangeArrowheads="1"/>
          </p:cNvSpPr>
          <p:nvPr/>
        </p:nvSpPr>
        <p:spPr bwMode="auto">
          <a:xfrm>
            <a:off x="152400" y="457200"/>
            <a:ext cx="8763000" cy="6001643"/>
          </a:xfrm>
          <a:prstGeom prst="rect">
            <a:avLst/>
          </a:prstGeom>
          <a:noFill/>
          <a:ln w="9525">
            <a:noFill/>
            <a:miter lim="800000"/>
            <a:headEnd/>
            <a:tailEnd/>
          </a:ln>
          <a:effectLst/>
        </p:spPr>
        <p:txBody>
          <a:bodyPr>
            <a:spAutoFit/>
          </a:bodyPr>
          <a:lstStyle/>
          <a:p>
            <a:pPr marL="371475" lvl="0" indent="-371475">
              <a:spcBef>
                <a:spcPct val="50000"/>
              </a:spcBef>
              <a:defRPr/>
            </a:pPr>
            <a:r>
              <a:rPr lang="en-US" sz="3200" dirty="0">
                <a:solidFill>
                  <a:srgbClr val="FFFFFF"/>
                </a:solidFill>
                <a:effectLst>
                  <a:outerShdw blurRad="38100" dist="38100" dir="2700000" algn="tl">
                    <a:srgbClr val="000000"/>
                  </a:outerShdw>
                </a:effectLst>
                <a:latin typeface="Times New Roman" pitchFamily="18" charset="0"/>
              </a:rPr>
              <a:t>(3) </a:t>
            </a:r>
            <a:r>
              <a:rPr lang="en-US" sz="3200" i="1" dirty="0">
                <a:solidFill>
                  <a:srgbClr val="FFFFFF"/>
                </a:solidFill>
                <a:effectLst>
                  <a:outerShdw blurRad="38100" dist="38100" dir="2700000" algn="tl">
                    <a:srgbClr val="000000"/>
                  </a:outerShdw>
                </a:effectLst>
                <a:latin typeface="Times New Roman" pitchFamily="18" charset="0"/>
              </a:rPr>
              <a:t>The Democracy Card</a:t>
            </a:r>
            <a:endParaRPr lang="en-US" sz="3200" dirty="0">
              <a:solidFill>
                <a:srgbClr val="FFFFFF"/>
              </a:solidFill>
              <a:effectLst>
                <a:outerShdw blurRad="38100" dist="38100" dir="2700000" algn="tl">
                  <a:srgbClr val="000000"/>
                </a:outerShdw>
              </a:effectLst>
              <a:latin typeface="Times New Roman" pitchFamily="18" charset="0"/>
            </a:endParaRPr>
          </a:p>
          <a:p>
            <a:pPr marL="828675" lvl="1" indent="-371475">
              <a:spcBef>
                <a:spcPct val="50000"/>
              </a:spcBef>
              <a:buFontTx/>
              <a:buChar char="•"/>
              <a:defRPr/>
            </a:pPr>
            <a:r>
              <a:rPr lang="en-US" sz="2200" dirty="0" smtClean="0">
                <a:solidFill>
                  <a:schemeClr val="bg1"/>
                </a:solidFill>
                <a:effectLst>
                  <a:outerShdw blurRad="38100" dist="38100" dir="2700000" algn="tl">
                    <a:srgbClr val="000000"/>
                  </a:outerShdw>
                </a:effectLst>
                <a:latin typeface="Times New Roman" pitchFamily="18" charset="0"/>
                <a:cs typeface="Times New Roman" pitchFamily="18" charset="0"/>
              </a:rPr>
              <a:t>Every </a:t>
            </a:r>
            <a:r>
              <a:rPr lang="en-US" sz="2200" dirty="0">
                <a:solidFill>
                  <a:schemeClr val="bg1"/>
                </a:solidFill>
                <a:effectLst>
                  <a:outerShdw blurRad="38100" dist="38100" dir="2700000" algn="tl">
                    <a:srgbClr val="000000"/>
                  </a:outerShdw>
                </a:effectLst>
                <a:latin typeface="Times New Roman" pitchFamily="18" charset="0"/>
                <a:cs typeface="Times New Roman" pitchFamily="18" charset="0"/>
              </a:rPr>
              <a:t>registered voter gets (for example) a $50 political credit card when they register to vote.</a:t>
            </a:r>
          </a:p>
          <a:p>
            <a:pPr marL="828675" lvl="1" indent="-371475">
              <a:spcBef>
                <a:spcPct val="50000"/>
              </a:spcBef>
              <a:buFontTx/>
              <a:buChar char="•"/>
              <a:defRPr/>
            </a:pPr>
            <a:r>
              <a:rPr lang="en-US" sz="2200" dirty="0">
                <a:solidFill>
                  <a:srgbClr val="FFFF00"/>
                </a:solidFill>
                <a:effectLst>
                  <a:outerShdw blurRad="38100" dist="38100" dir="2700000" algn="tl">
                    <a:srgbClr val="000000"/>
                  </a:outerShdw>
                </a:effectLst>
                <a:latin typeface="Times New Roman" pitchFamily="18" charset="0"/>
                <a:cs typeface="Times New Roman" pitchFamily="18" charset="0"/>
              </a:rPr>
              <a:t>This card can be used to make contributions to any political candidate or political organization. </a:t>
            </a:r>
          </a:p>
          <a:p>
            <a:pPr marL="828675" lvl="1" indent="-371475">
              <a:spcBef>
                <a:spcPct val="50000"/>
              </a:spcBef>
              <a:buFontTx/>
              <a:buChar char="•"/>
              <a:defRPr/>
            </a:pPr>
            <a:r>
              <a:rPr lang="en-US" sz="2200" dirty="0">
                <a:latin typeface="Times New Roman" pitchFamily="18" charset="0"/>
                <a:cs typeface="Times New Roman" pitchFamily="18" charset="0"/>
              </a:rPr>
              <a:t>With 130 million registered voters, this comes to a maximum of $6.5 billion dollars per year for all elections </a:t>
            </a:r>
          </a:p>
          <a:p>
            <a:pPr marL="828675" lvl="1" indent="-371475">
              <a:spcBef>
                <a:spcPct val="50000"/>
              </a:spcBef>
              <a:buFontTx/>
              <a:buChar char="•"/>
              <a:defRPr/>
            </a:pPr>
            <a:r>
              <a:rPr lang="en-US" sz="2200" dirty="0">
                <a:latin typeface="Times New Roman" pitchFamily="18" charset="0"/>
                <a:cs typeface="Times New Roman" pitchFamily="18" charset="0"/>
              </a:rPr>
              <a:t>If a candidate gets any private contributions they cannot use any democracy money. </a:t>
            </a:r>
          </a:p>
          <a:p>
            <a:pPr marL="828675" lvl="1" indent="-371475">
              <a:spcBef>
                <a:spcPct val="50000"/>
              </a:spcBef>
              <a:buFontTx/>
              <a:buChar char="•"/>
              <a:defRPr/>
            </a:pPr>
            <a:r>
              <a:rPr lang="en-US" sz="2200" dirty="0">
                <a:latin typeface="Times New Roman" pitchFamily="18" charset="0"/>
                <a:cs typeface="Times New Roman" pitchFamily="18" charset="0"/>
              </a:rPr>
              <a:t>There is no limit to how much money a candidate can get through democracy card donations.</a:t>
            </a:r>
          </a:p>
          <a:p>
            <a:pPr marL="828675" lvl="1" indent="-371475">
              <a:spcBef>
                <a:spcPct val="50000"/>
              </a:spcBef>
              <a:buFontTx/>
              <a:buChar char="•"/>
              <a:defRPr/>
            </a:pPr>
            <a:r>
              <a:rPr lang="en-US" sz="2200" dirty="0">
                <a:latin typeface="Times New Roman" pitchFamily="18" charset="0"/>
                <a:cs typeface="Times New Roman" pitchFamily="18" charset="0"/>
              </a:rPr>
              <a:t>Allocating democracy card money is therefore itself an egalitarian political act – candidates first campaign for democracy dollars and then for votes, </a:t>
            </a:r>
            <a:r>
              <a:rPr lang="en-US" sz="2200" i="1" dirty="0">
                <a:latin typeface="Times New Roman" pitchFamily="18" charset="0"/>
                <a:cs typeface="Times New Roman" pitchFamily="18" charset="0"/>
              </a:rPr>
              <a:t>but both are based on equality of citizens.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ext Box 3"/>
          <p:cNvSpPr txBox="1">
            <a:spLocks noChangeArrowheads="1"/>
          </p:cNvSpPr>
          <p:nvPr/>
        </p:nvSpPr>
        <p:spPr bwMode="auto">
          <a:xfrm>
            <a:off x="228600" y="533400"/>
            <a:ext cx="8686800" cy="5908675"/>
          </a:xfrm>
          <a:prstGeom prst="rect">
            <a:avLst/>
          </a:prstGeom>
          <a:noFill/>
          <a:ln w="76200">
            <a:noFill/>
            <a:miter lim="800000"/>
            <a:headEnd/>
            <a:tailEnd/>
          </a:ln>
          <a:effectLst/>
        </p:spPr>
        <p:txBody>
          <a:bodyPr lIns="182880" tIns="91440" rIns="182880" bIns="182880">
            <a:spAutoFit/>
          </a:bodyPr>
          <a:lstStyle/>
          <a:p>
            <a:pPr marL="342900" indent="-342900" algn="ctr">
              <a:spcAft>
                <a:spcPct val="50000"/>
              </a:spcAft>
              <a:defRPr/>
            </a:pPr>
            <a:r>
              <a:rPr lang="en-US" sz="3200" dirty="0">
                <a:solidFill>
                  <a:schemeClr val="bg1"/>
                </a:solidFill>
                <a:effectLst>
                  <a:outerShdw blurRad="38100" dist="38100" dir="2700000" algn="tl">
                    <a:srgbClr val="808080"/>
                  </a:outerShdw>
                </a:effectLst>
                <a:latin typeface="Times New Roman" pitchFamily="18" charset="0"/>
              </a:rPr>
              <a:t>WHY DO PEOPLE BOTHER TO VOTE?</a:t>
            </a:r>
          </a:p>
          <a:p>
            <a:pPr marL="342900" indent="-342900">
              <a:spcAft>
                <a:spcPct val="50000"/>
              </a:spcAft>
              <a:defRPr/>
            </a:pPr>
            <a:r>
              <a:rPr lang="en-US" sz="2800" dirty="0">
                <a:solidFill>
                  <a:schemeClr val="bg1"/>
                </a:solidFill>
                <a:latin typeface="Times New Roman" pitchFamily="18" charset="0"/>
              </a:rPr>
              <a:t>The problem: </a:t>
            </a:r>
          </a:p>
          <a:p>
            <a:pPr marL="512763" indent="-284163">
              <a:spcAft>
                <a:spcPct val="50000"/>
              </a:spcAft>
              <a:buFontTx/>
              <a:buAutoNum type="arabicPeriod"/>
              <a:defRPr/>
            </a:pPr>
            <a:r>
              <a:rPr lang="en-US" sz="2400" dirty="0">
                <a:solidFill>
                  <a:schemeClr val="bg1"/>
                </a:solidFill>
                <a:latin typeface="Times New Roman" pitchFamily="18" charset="0"/>
              </a:rPr>
              <a:t>In a large election, one vote never makes a difference.</a:t>
            </a:r>
          </a:p>
          <a:p>
            <a:pPr marL="512763" indent="-284163">
              <a:spcAft>
                <a:spcPct val="50000"/>
              </a:spcAft>
              <a:buFontTx/>
              <a:buAutoNum type="arabicPeriod"/>
              <a:defRPr/>
            </a:pPr>
            <a:r>
              <a:rPr lang="en-US" sz="2400" dirty="0">
                <a:solidFill>
                  <a:schemeClr val="bg1"/>
                </a:solidFill>
                <a:latin typeface="Times New Roman" pitchFamily="18" charset="0"/>
              </a:rPr>
              <a:t>There are some costs attached to voting: getting information about candidates and parties, voter registration procedures, getting to the polls, waiting in line.</a:t>
            </a:r>
          </a:p>
          <a:p>
            <a:pPr marL="512763" indent="-284163">
              <a:spcAft>
                <a:spcPct val="50000"/>
              </a:spcAft>
              <a:buFontTx/>
              <a:buAutoNum type="arabicPeriod"/>
              <a:defRPr/>
            </a:pPr>
            <a:r>
              <a:rPr lang="en-US" sz="2400" dirty="0">
                <a:solidFill>
                  <a:srgbClr val="FFFF00"/>
                </a:solidFill>
                <a:latin typeface="Times New Roman" pitchFamily="18" charset="0"/>
              </a:rPr>
              <a:t>Since there is zero chance that there is any benefit from your individual act of voting (since one vote never decides an election), and since there are real costs to voting, why bother voting?</a:t>
            </a:r>
          </a:p>
          <a:p>
            <a:pPr marL="512763" indent="-284163">
              <a:spcAft>
                <a:spcPct val="50000"/>
              </a:spcAft>
              <a:buFontTx/>
              <a:buAutoNum type="arabicPeriod"/>
              <a:defRPr/>
            </a:pPr>
            <a:r>
              <a:rPr lang="en-US" sz="2400" dirty="0">
                <a:latin typeface="Times New Roman" pitchFamily="18" charset="0"/>
              </a:rPr>
              <a:t>But if most people think this way, few people vote and democracy is weakened. Another prisoner’s dilemma!</a:t>
            </a:r>
            <a:endParaRPr lang="en-US" sz="2400" i="1" dirty="0">
              <a:latin typeface="Times New Roman" pitchFamily="18" charset="0"/>
            </a:endParaRPr>
          </a:p>
        </p:txBody>
      </p:sp>
      <p:sp>
        <p:nvSpPr>
          <p:cNvPr id="3" name="Text Box 5"/>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 Voting &amp; Apathy</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33795" name="Text Box 3"/>
          <p:cNvSpPr txBox="1">
            <a:spLocks noChangeArrowheads="1"/>
          </p:cNvSpPr>
          <p:nvPr/>
        </p:nvSpPr>
        <p:spPr bwMode="auto">
          <a:xfrm>
            <a:off x="152400" y="457200"/>
            <a:ext cx="8763000" cy="6001643"/>
          </a:xfrm>
          <a:prstGeom prst="rect">
            <a:avLst/>
          </a:prstGeom>
          <a:noFill/>
          <a:ln w="9525">
            <a:noFill/>
            <a:miter lim="800000"/>
            <a:headEnd/>
            <a:tailEnd/>
          </a:ln>
          <a:effectLst/>
        </p:spPr>
        <p:txBody>
          <a:bodyPr>
            <a:spAutoFit/>
          </a:bodyPr>
          <a:lstStyle/>
          <a:p>
            <a:pPr marL="371475" lvl="0" indent="-371475">
              <a:spcBef>
                <a:spcPct val="50000"/>
              </a:spcBef>
              <a:defRPr/>
            </a:pPr>
            <a:r>
              <a:rPr lang="en-US" sz="3200" dirty="0">
                <a:solidFill>
                  <a:srgbClr val="FFFFFF"/>
                </a:solidFill>
                <a:effectLst>
                  <a:outerShdw blurRad="38100" dist="38100" dir="2700000" algn="tl">
                    <a:srgbClr val="000000"/>
                  </a:outerShdw>
                </a:effectLst>
                <a:latin typeface="Times New Roman" pitchFamily="18" charset="0"/>
              </a:rPr>
              <a:t>(3) </a:t>
            </a:r>
            <a:r>
              <a:rPr lang="en-US" sz="3200" i="1" dirty="0">
                <a:solidFill>
                  <a:srgbClr val="FFFFFF"/>
                </a:solidFill>
                <a:effectLst>
                  <a:outerShdw blurRad="38100" dist="38100" dir="2700000" algn="tl">
                    <a:srgbClr val="000000"/>
                  </a:outerShdw>
                </a:effectLst>
                <a:latin typeface="Times New Roman" pitchFamily="18" charset="0"/>
              </a:rPr>
              <a:t>The Democracy Card</a:t>
            </a:r>
            <a:endParaRPr lang="en-US" sz="3200" dirty="0">
              <a:solidFill>
                <a:srgbClr val="FFFFFF"/>
              </a:solidFill>
              <a:effectLst>
                <a:outerShdw blurRad="38100" dist="38100" dir="2700000" algn="tl">
                  <a:srgbClr val="000000"/>
                </a:outerShdw>
              </a:effectLst>
              <a:latin typeface="Times New Roman" pitchFamily="18" charset="0"/>
            </a:endParaRPr>
          </a:p>
          <a:p>
            <a:pPr marL="828675" lvl="1" indent="-371475">
              <a:spcBef>
                <a:spcPct val="50000"/>
              </a:spcBef>
              <a:buFontTx/>
              <a:buChar char="•"/>
              <a:defRPr/>
            </a:pPr>
            <a:r>
              <a:rPr lang="en-US" sz="2200" dirty="0" smtClean="0">
                <a:solidFill>
                  <a:schemeClr val="bg1"/>
                </a:solidFill>
                <a:effectLst>
                  <a:outerShdw blurRad="38100" dist="38100" dir="2700000" algn="tl">
                    <a:srgbClr val="000000"/>
                  </a:outerShdw>
                </a:effectLst>
                <a:latin typeface="Times New Roman" pitchFamily="18" charset="0"/>
                <a:cs typeface="Times New Roman" pitchFamily="18" charset="0"/>
              </a:rPr>
              <a:t>Every </a:t>
            </a:r>
            <a:r>
              <a:rPr lang="en-US" sz="2200" dirty="0">
                <a:solidFill>
                  <a:schemeClr val="bg1"/>
                </a:solidFill>
                <a:effectLst>
                  <a:outerShdw blurRad="38100" dist="38100" dir="2700000" algn="tl">
                    <a:srgbClr val="000000"/>
                  </a:outerShdw>
                </a:effectLst>
                <a:latin typeface="Times New Roman" pitchFamily="18" charset="0"/>
                <a:cs typeface="Times New Roman" pitchFamily="18" charset="0"/>
              </a:rPr>
              <a:t>registered voter gets (for example) a $50 political credit card when they register to vote.</a:t>
            </a:r>
          </a:p>
          <a:p>
            <a:pPr marL="828675" lvl="1" indent="-371475">
              <a:spcBef>
                <a:spcPct val="50000"/>
              </a:spcBef>
              <a:buFontTx/>
              <a:buChar char="•"/>
              <a:defRPr/>
            </a:pPr>
            <a:r>
              <a:rPr lang="en-US" sz="2200" dirty="0">
                <a:solidFill>
                  <a:schemeClr val="bg1"/>
                </a:solidFill>
                <a:effectLst>
                  <a:outerShdw blurRad="38100" dist="38100" dir="2700000" algn="tl">
                    <a:srgbClr val="000000"/>
                  </a:outerShdw>
                </a:effectLst>
                <a:latin typeface="Times New Roman" pitchFamily="18" charset="0"/>
                <a:cs typeface="Times New Roman" pitchFamily="18" charset="0"/>
              </a:rPr>
              <a:t>This card can be used to make contributions to any political candidate or political organization. </a:t>
            </a:r>
          </a:p>
          <a:p>
            <a:pPr marL="828675" lvl="1" indent="-371475">
              <a:spcBef>
                <a:spcPct val="50000"/>
              </a:spcBef>
              <a:buFontTx/>
              <a:buChar char="•"/>
              <a:defRPr/>
            </a:pPr>
            <a:r>
              <a:rPr lang="en-US" sz="2200" dirty="0">
                <a:solidFill>
                  <a:srgbClr val="FFFF00"/>
                </a:solidFill>
                <a:effectLst>
                  <a:outerShdw blurRad="38100" dist="38100" dir="2700000" algn="tl">
                    <a:srgbClr val="000000"/>
                  </a:outerShdw>
                </a:effectLst>
                <a:latin typeface="Times New Roman" pitchFamily="18" charset="0"/>
                <a:cs typeface="Times New Roman" pitchFamily="18" charset="0"/>
              </a:rPr>
              <a:t>With 130 million registered voters, this comes to a maximum of $6.5 billion dollars per year for all elections </a:t>
            </a:r>
          </a:p>
          <a:p>
            <a:pPr marL="828675" lvl="1" indent="-371475">
              <a:spcBef>
                <a:spcPct val="50000"/>
              </a:spcBef>
              <a:buFontTx/>
              <a:buChar char="•"/>
              <a:defRPr/>
            </a:pPr>
            <a:r>
              <a:rPr lang="en-US" sz="2200" dirty="0">
                <a:latin typeface="Times New Roman" pitchFamily="18" charset="0"/>
                <a:cs typeface="Times New Roman" pitchFamily="18" charset="0"/>
              </a:rPr>
              <a:t>If a candidate gets any private contributions they cannot use any democracy money. </a:t>
            </a:r>
          </a:p>
          <a:p>
            <a:pPr marL="828675" lvl="1" indent="-371475">
              <a:spcBef>
                <a:spcPct val="50000"/>
              </a:spcBef>
              <a:buFontTx/>
              <a:buChar char="•"/>
              <a:defRPr/>
            </a:pPr>
            <a:r>
              <a:rPr lang="en-US" sz="2200" dirty="0">
                <a:latin typeface="Times New Roman" pitchFamily="18" charset="0"/>
                <a:cs typeface="Times New Roman" pitchFamily="18" charset="0"/>
              </a:rPr>
              <a:t>There is no limit to how much money a candidate can get through democracy card donations.</a:t>
            </a:r>
          </a:p>
          <a:p>
            <a:pPr marL="828675" lvl="1" indent="-371475">
              <a:spcBef>
                <a:spcPct val="50000"/>
              </a:spcBef>
              <a:buFontTx/>
              <a:buChar char="•"/>
              <a:defRPr/>
            </a:pPr>
            <a:r>
              <a:rPr lang="en-US" sz="2200" dirty="0">
                <a:latin typeface="Times New Roman" pitchFamily="18" charset="0"/>
                <a:cs typeface="Times New Roman" pitchFamily="18" charset="0"/>
              </a:rPr>
              <a:t>Allocating democracy card money is therefore itself an egalitarian political act – candidates first campaign for democracy dollars and then for votes, </a:t>
            </a:r>
            <a:r>
              <a:rPr lang="en-US" sz="2200" i="1" dirty="0">
                <a:latin typeface="Times New Roman" pitchFamily="18" charset="0"/>
                <a:cs typeface="Times New Roman" pitchFamily="18" charset="0"/>
              </a:rPr>
              <a:t>but both are based on equality of citizens.</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33795" name="Text Box 3"/>
          <p:cNvSpPr txBox="1">
            <a:spLocks noChangeArrowheads="1"/>
          </p:cNvSpPr>
          <p:nvPr/>
        </p:nvSpPr>
        <p:spPr bwMode="auto">
          <a:xfrm>
            <a:off x="152400" y="457200"/>
            <a:ext cx="8763000" cy="6001643"/>
          </a:xfrm>
          <a:prstGeom prst="rect">
            <a:avLst/>
          </a:prstGeom>
          <a:noFill/>
          <a:ln w="9525">
            <a:noFill/>
            <a:miter lim="800000"/>
            <a:headEnd/>
            <a:tailEnd/>
          </a:ln>
          <a:effectLst/>
        </p:spPr>
        <p:txBody>
          <a:bodyPr>
            <a:spAutoFit/>
          </a:bodyPr>
          <a:lstStyle/>
          <a:p>
            <a:pPr marL="371475" lvl="0" indent="-371475">
              <a:spcBef>
                <a:spcPct val="50000"/>
              </a:spcBef>
              <a:defRPr/>
            </a:pPr>
            <a:r>
              <a:rPr lang="en-US" sz="3200" dirty="0">
                <a:solidFill>
                  <a:srgbClr val="FFFFFF"/>
                </a:solidFill>
                <a:effectLst>
                  <a:outerShdw blurRad="38100" dist="38100" dir="2700000" algn="tl">
                    <a:srgbClr val="000000"/>
                  </a:outerShdw>
                </a:effectLst>
                <a:latin typeface="Times New Roman" pitchFamily="18" charset="0"/>
              </a:rPr>
              <a:t>(3) </a:t>
            </a:r>
            <a:r>
              <a:rPr lang="en-US" sz="3200" i="1" dirty="0">
                <a:solidFill>
                  <a:srgbClr val="FFFFFF"/>
                </a:solidFill>
                <a:effectLst>
                  <a:outerShdw blurRad="38100" dist="38100" dir="2700000" algn="tl">
                    <a:srgbClr val="000000"/>
                  </a:outerShdw>
                </a:effectLst>
                <a:latin typeface="Times New Roman" pitchFamily="18" charset="0"/>
              </a:rPr>
              <a:t>The Democracy Card</a:t>
            </a:r>
            <a:endParaRPr lang="en-US" sz="3200" dirty="0">
              <a:solidFill>
                <a:srgbClr val="FFFFFF"/>
              </a:solidFill>
              <a:effectLst>
                <a:outerShdw blurRad="38100" dist="38100" dir="2700000" algn="tl">
                  <a:srgbClr val="000000"/>
                </a:outerShdw>
              </a:effectLst>
              <a:latin typeface="Times New Roman" pitchFamily="18" charset="0"/>
            </a:endParaRPr>
          </a:p>
          <a:p>
            <a:pPr marL="828675" lvl="1" indent="-371475">
              <a:spcBef>
                <a:spcPct val="50000"/>
              </a:spcBef>
              <a:buFontTx/>
              <a:buChar char="•"/>
              <a:defRPr/>
            </a:pPr>
            <a:r>
              <a:rPr lang="en-US" sz="2200" dirty="0" smtClean="0">
                <a:solidFill>
                  <a:schemeClr val="bg1"/>
                </a:solidFill>
                <a:effectLst>
                  <a:outerShdw blurRad="38100" dist="38100" dir="2700000" algn="tl">
                    <a:srgbClr val="000000"/>
                  </a:outerShdw>
                </a:effectLst>
                <a:latin typeface="Times New Roman" pitchFamily="18" charset="0"/>
                <a:cs typeface="Times New Roman" pitchFamily="18" charset="0"/>
              </a:rPr>
              <a:t>Every </a:t>
            </a:r>
            <a:r>
              <a:rPr lang="en-US" sz="2200" dirty="0">
                <a:solidFill>
                  <a:schemeClr val="bg1"/>
                </a:solidFill>
                <a:effectLst>
                  <a:outerShdw blurRad="38100" dist="38100" dir="2700000" algn="tl">
                    <a:srgbClr val="000000"/>
                  </a:outerShdw>
                </a:effectLst>
                <a:latin typeface="Times New Roman" pitchFamily="18" charset="0"/>
                <a:cs typeface="Times New Roman" pitchFamily="18" charset="0"/>
              </a:rPr>
              <a:t>registered voter gets (for example) a $50 political credit card when they register to vote.</a:t>
            </a:r>
          </a:p>
          <a:p>
            <a:pPr marL="828675" lvl="1" indent="-371475">
              <a:spcBef>
                <a:spcPct val="50000"/>
              </a:spcBef>
              <a:buFontTx/>
              <a:buChar char="•"/>
              <a:defRPr/>
            </a:pPr>
            <a:r>
              <a:rPr lang="en-US" sz="2200" dirty="0">
                <a:solidFill>
                  <a:schemeClr val="bg1"/>
                </a:solidFill>
                <a:effectLst>
                  <a:outerShdw blurRad="38100" dist="38100" dir="2700000" algn="tl">
                    <a:srgbClr val="000000"/>
                  </a:outerShdw>
                </a:effectLst>
                <a:latin typeface="Times New Roman" pitchFamily="18" charset="0"/>
                <a:cs typeface="Times New Roman" pitchFamily="18" charset="0"/>
              </a:rPr>
              <a:t>This card can be used to make contributions to any political candidate or political organization. </a:t>
            </a:r>
          </a:p>
          <a:p>
            <a:pPr marL="828675" lvl="1" indent="-371475">
              <a:spcBef>
                <a:spcPct val="50000"/>
              </a:spcBef>
              <a:buFontTx/>
              <a:buChar char="•"/>
              <a:defRPr/>
            </a:pPr>
            <a:r>
              <a:rPr lang="en-US" sz="2200" dirty="0">
                <a:solidFill>
                  <a:schemeClr val="bg1"/>
                </a:solidFill>
                <a:effectLst>
                  <a:outerShdw blurRad="38100" dist="38100" dir="2700000" algn="tl">
                    <a:srgbClr val="000000"/>
                  </a:outerShdw>
                </a:effectLst>
                <a:latin typeface="Times New Roman" pitchFamily="18" charset="0"/>
                <a:cs typeface="Times New Roman" pitchFamily="18" charset="0"/>
              </a:rPr>
              <a:t>With 130 million registered voters, this comes to a maximum of $6.5 billion dollars per year for all elections </a:t>
            </a:r>
          </a:p>
          <a:p>
            <a:pPr marL="828675" lvl="1" indent="-371475">
              <a:spcBef>
                <a:spcPct val="50000"/>
              </a:spcBef>
              <a:buFontTx/>
              <a:buChar char="•"/>
              <a:defRPr/>
            </a:pPr>
            <a:r>
              <a:rPr lang="en-US" sz="2200" dirty="0">
                <a:solidFill>
                  <a:srgbClr val="FFFF00"/>
                </a:solidFill>
                <a:effectLst>
                  <a:outerShdw blurRad="38100" dist="38100" dir="2700000" algn="tl">
                    <a:srgbClr val="000000"/>
                  </a:outerShdw>
                </a:effectLst>
                <a:latin typeface="Times New Roman" pitchFamily="18" charset="0"/>
                <a:cs typeface="Times New Roman" pitchFamily="18" charset="0"/>
              </a:rPr>
              <a:t>If a candidate gets any private contributions they cannot use any democracy money. </a:t>
            </a:r>
          </a:p>
          <a:p>
            <a:pPr marL="828675" lvl="1" indent="-371475">
              <a:spcBef>
                <a:spcPct val="50000"/>
              </a:spcBef>
              <a:buFontTx/>
              <a:buChar char="•"/>
              <a:defRPr/>
            </a:pPr>
            <a:r>
              <a:rPr lang="en-US" sz="2200" dirty="0">
                <a:latin typeface="Times New Roman" pitchFamily="18" charset="0"/>
                <a:cs typeface="Times New Roman" pitchFamily="18" charset="0"/>
              </a:rPr>
              <a:t>There is no limit to how much money a candidate can get through democracy card donations.</a:t>
            </a:r>
          </a:p>
          <a:p>
            <a:pPr marL="828675" lvl="1" indent="-371475">
              <a:spcBef>
                <a:spcPct val="50000"/>
              </a:spcBef>
              <a:buFontTx/>
              <a:buChar char="•"/>
              <a:defRPr/>
            </a:pPr>
            <a:r>
              <a:rPr lang="en-US" sz="2200" dirty="0">
                <a:latin typeface="Times New Roman" pitchFamily="18" charset="0"/>
                <a:cs typeface="Times New Roman" pitchFamily="18" charset="0"/>
              </a:rPr>
              <a:t>Allocating democracy card money is therefore itself an egalitarian political act – candidates first campaign for democracy dollars and then for votes, </a:t>
            </a:r>
            <a:r>
              <a:rPr lang="en-US" sz="2200" i="1" dirty="0">
                <a:latin typeface="Times New Roman" pitchFamily="18" charset="0"/>
                <a:cs typeface="Times New Roman" pitchFamily="18" charset="0"/>
              </a:rPr>
              <a:t>but both are based on equality of citizens.</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33795" name="Text Box 3"/>
          <p:cNvSpPr txBox="1">
            <a:spLocks noChangeArrowheads="1"/>
          </p:cNvSpPr>
          <p:nvPr/>
        </p:nvSpPr>
        <p:spPr bwMode="auto">
          <a:xfrm>
            <a:off x="152400" y="457200"/>
            <a:ext cx="8763000" cy="6001643"/>
          </a:xfrm>
          <a:prstGeom prst="rect">
            <a:avLst/>
          </a:prstGeom>
          <a:noFill/>
          <a:ln w="9525">
            <a:noFill/>
            <a:miter lim="800000"/>
            <a:headEnd/>
            <a:tailEnd/>
          </a:ln>
          <a:effectLst/>
        </p:spPr>
        <p:txBody>
          <a:bodyPr>
            <a:spAutoFit/>
          </a:bodyPr>
          <a:lstStyle/>
          <a:p>
            <a:pPr marL="371475" lvl="0" indent="-371475">
              <a:spcBef>
                <a:spcPct val="50000"/>
              </a:spcBef>
              <a:defRPr/>
            </a:pPr>
            <a:r>
              <a:rPr lang="en-US" sz="3200" dirty="0">
                <a:solidFill>
                  <a:srgbClr val="FFFFFF"/>
                </a:solidFill>
                <a:effectLst>
                  <a:outerShdw blurRad="38100" dist="38100" dir="2700000" algn="tl">
                    <a:srgbClr val="000000"/>
                  </a:outerShdw>
                </a:effectLst>
                <a:latin typeface="Times New Roman" pitchFamily="18" charset="0"/>
              </a:rPr>
              <a:t>(3) </a:t>
            </a:r>
            <a:r>
              <a:rPr lang="en-US" sz="3200" i="1" dirty="0">
                <a:solidFill>
                  <a:srgbClr val="FFFFFF"/>
                </a:solidFill>
                <a:effectLst>
                  <a:outerShdw blurRad="38100" dist="38100" dir="2700000" algn="tl">
                    <a:srgbClr val="000000"/>
                  </a:outerShdw>
                </a:effectLst>
                <a:latin typeface="Times New Roman" pitchFamily="18" charset="0"/>
              </a:rPr>
              <a:t>The Democracy Card</a:t>
            </a:r>
            <a:endParaRPr lang="en-US" sz="3200" dirty="0">
              <a:solidFill>
                <a:srgbClr val="FFFFFF"/>
              </a:solidFill>
              <a:effectLst>
                <a:outerShdw blurRad="38100" dist="38100" dir="2700000" algn="tl">
                  <a:srgbClr val="000000"/>
                </a:outerShdw>
              </a:effectLst>
              <a:latin typeface="Times New Roman" pitchFamily="18" charset="0"/>
            </a:endParaRPr>
          </a:p>
          <a:p>
            <a:pPr marL="828675" lvl="1" indent="-371475">
              <a:spcBef>
                <a:spcPct val="50000"/>
              </a:spcBef>
              <a:buFontTx/>
              <a:buChar char="•"/>
              <a:defRPr/>
            </a:pPr>
            <a:r>
              <a:rPr lang="en-US" sz="2200" dirty="0" smtClean="0">
                <a:solidFill>
                  <a:schemeClr val="bg1"/>
                </a:solidFill>
                <a:effectLst>
                  <a:outerShdw blurRad="38100" dist="38100" dir="2700000" algn="tl">
                    <a:srgbClr val="000000"/>
                  </a:outerShdw>
                </a:effectLst>
                <a:latin typeface="Times New Roman" pitchFamily="18" charset="0"/>
                <a:cs typeface="Times New Roman" pitchFamily="18" charset="0"/>
              </a:rPr>
              <a:t>Every </a:t>
            </a:r>
            <a:r>
              <a:rPr lang="en-US" sz="2200" dirty="0">
                <a:solidFill>
                  <a:schemeClr val="bg1"/>
                </a:solidFill>
                <a:effectLst>
                  <a:outerShdw blurRad="38100" dist="38100" dir="2700000" algn="tl">
                    <a:srgbClr val="000000"/>
                  </a:outerShdw>
                </a:effectLst>
                <a:latin typeface="Times New Roman" pitchFamily="18" charset="0"/>
                <a:cs typeface="Times New Roman" pitchFamily="18" charset="0"/>
              </a:rPr>
              <a:t>registered voter gets (for example) a $50 political credit card when they register to vote.</a:t>
            </a:r>
          </a:p>
          <a:p>
            <a:pPr marL="828675" lvl="1" indent="-371475">
              <a:spcBef>
                <a:spcPct val="50000"/>
              </a:spcBef>
              <a:buFontTx/>
              <a:buChar char="•"/>
              <a:defRPr/>
            </a:pPr>
            <a:r>
              <a:rPr lang="en-US" sz="2200" dirty="0">
                <a:solidFill>
                  <a:schemeClr val="bg1"/>
                </a:solidFill>
                <a:effectLst>
                  <a:outerShdw blurRad="38100" dist="38100" dir="2700000" algn="tl">
                    <a:srgbClr val="000000"/>
                  </a:outerShdw>
                </a:effectLst>
                <a:latin typeface="Times New Roman" pitchFamily="18" charset="0"/>
                <a:cs typeface="Times New Roman" pitchFamily="18" charset="0"/>
              </a:rPr>
              <a:t>This card can be used to make contributions to any political candidate or political organization. </a:t>
            </a:r>
          </a:p>
          <a:p>
            <a:pPr marL="828675" lvl="1" indent="-371475">
              <a:spcBef>
                <a:spcPct val="50000"/>
              </a:spcBef>
              <a:buFontTx/>
              <a:buChar char="•"/>
              <a:defRPr/>
            </a:pPr>
            <a:r>
              <a:rPr lang="en-US" sz="2200" dirty="0">
                <a:solidFill>
                  <a:schemeClr val="bg1"/>
                </a:solidFill>
                <a:effectLst>
                  <a:outerShdw blurRad="38100" dist="38100" dir="2700000" algn="tl">
                    <a:srgbClr val="000000"/>
                  </a:outerShdw>
                </a:effectLst>
                <a:latin typeface="Times New Roman" pitchFamily="18" charset="0"/>
                <a:cs typeface="Times New Roman" pitchFamily="18" charset="0"/>
              </a:rPr>
              <a:t>With 130 million registered voters, this comes to a maximum of $6.5 billion dollars per year for all elections </a:t>
            </a:r>
          </a:p>
          <a:p>
            <a:pPr marL="828675" lvl="1" indent="-371475">
              <a:spcBef>
                <a:spcPct val="50000"/>
              </a:spcBef>
              <a:buFontTx/>
              <a:buChar char="•"/>
              <a:defRPr/>
            </a:pPr>
            <a:r>
              <a:rPr lang="en-US" sz="2200" dirty="0">
                <a:solidFill>
                  <a:schemeClr val="bg1"/>
                </a:solidFill>
                <a:effectLst>
                  <a:outerShdw blurRad="38100" dist="38100" dir="2700000" algn="tl">
                    <a:srgbClr val="000000"/>
                  </a:outerShdw>
                </a:effectLst>
                <a:latin typeface="Times New Roman" pitchFamily="18" charset="0"/>
                <a:cs typeface="Times New Roman" pitchFamily="18" charset="0"/>
              </a:rPr>
              <a:t>If a candidate gets any private contributions they cannot use any democracy money. </a:t>
            </a:r>
          </a:p>
          <a:p>
            <a:pPr marL="828675" lvl="1" indent="-371475">
              <a:spcBef>
                <a:spcPct val="50000"/>
              </a:spcBef>
              <a:buFontTx/>
              <a:buChar char="•"/>
              <a:defRPr/>
            </a:pPr>
            <a:r>
              <a:rPr lang="en-US" sz="2200" dirty="0">
                <a:solidFill>
                  <a:srgbClr val="FFFF00"/>
                </a:solidFill>
                <a:effectLst>
                  <a:outerShdw blurRad="38100" dist="38100" dir="2700000" algn="tl">
                    <a:srgbClr val="000000"/>
                  </a:outerShdw>
                </a:effectLst>
                <a:latin typeface="Times New Roman" pitchFamily="18" charset="0"/>
                <a:cs typeface="Times New Roman" pitchFamily="18" charset="0"/>
              </a:rPr>
              <a:t>There is no limit to how much money a candidate can get through democracy card donations.</a:t>
            </a:r>
          </a:p>
          <a:p>
            <a:pPr marL="828675" lvl="1" indent="-371475">
              <a:spcBef>
                <a:spcPct val="50000"/>
              </a:spcBef>
              <a:buFontTx/>
              <a:buChar char="•"/>
              <a:defRPr/>
            </a:pPr>
            <a:r>
              <a:rPr lang="en-US" sz="2200" dirty="0">
                <a:latin typeface="Times New Roman" pitchFamily="18" charset="0"/>
                <a:cs typeface="Times New Roman" pitchFamily="18" charset="0"/>
              </a:rPr>
              <a:t>Allocating democracy card money is therefore itself an egalitarian political act – candidates first campaign for democracy dollars and then for votes, </a:t>
            </a:r>
            <a:r>
              <a:rPr lang="en-US" sz="2200" i="1" dirty="0">
                <a:latin typeface="Times New Roman" pitchFamily="18" charset="0"/>
                <a:cs typeface="Times New Roman" pitchFamily="18" charset="0"/>
              </a:rPr>
              <a:t>but both are based on equality of citizens.</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33795" name="Text Box 3"/>
          <p:cNvSpPr txBox="1">
            <a:spLocks noChangeArrowheads="1"/>
          </p:cNvSpPr>
          <p:nvPr/>
        </p:nvSpPr>
        <p:spPr bwMode="auto">
          <a:xfrm>
            <a:off x="152400" y="457200"/>
            <a:ext cx="8763000" cy="6001643"/>
          </a:xfrm>
          <a:prstGeom prst="rect">
            <a:avLst/>
          </a:prstGeom>
          <a:noFill/>
          <a:ln w="9525">
            <a:noFill/>
            <a:miter lim="800000"/>
            <a:headEnd/>
            <a:tailEnd/>
          </a:ln>
          <a:effectLst/>
        </p:spPr>
        <p:txBody>
          <a:bodyPr>
            <a:spAutoFit/>
          </a:bodyPr>
          <a:lstStyle/>
          <a:p>
            <a:pPr marL="371475" indent="-371475">
              <a:spcBef>
                <a:spcPct val="50000"/>
              </a:spcBef>
              <a:defRPr/>
            </a:pPr>
            <a:r>
              <a:rPr lang="en-US" sz="3200" dirty="0" smtClean="0">
                <a:solidFill>
                  <a:schemeClr val="bg1"/>
                </a:solidFill>
                <a:effectLst>
                  <a:outerShdw blurRad="38100" dist="38100" dir="2700000" algn="tl">
                    <a:srgbClr val="000000"/>
                  </a:outerShdw>
                </a:effectLst>
                <a:latin typeface="Times New Roman" pitchFamily="18" charset="0"/>
              </a:rPr>
              <a:t>(3) </a:t>
            </a:r>
            <a:r>
              <a:rPr lang="en-US" sz="3200" i="1" dirty="0">
                <a:solidFill>
                  <a:schemeClr val="bg1"/>
                </a:solidFill>
                <a:effectLst>
                  <a:outerShdw blurRad="38100" dist="38100" dir="2700000" algn="tl">
                    <a:srgbClr val="000000"/>
                  </a:outerShdw>
                </a:effectLst>
                <a:latin typeface="Times New Roman" pitchFamily="18" charset="0"/>
              </a:rPr>
              <a:t>The Democracy </a:t>
            </a:r>
            <a:r>
              <a:rPr lang="en-US" sz="3200" i="1" dirty="0" smtClean="0">
                <a:solidFill>
                  <a:schemeClr val="bg1"/>
                </a:solidFill>
                <a:effectLst>
                  <a:outerShdw blurRad="38100" dist="38100" dir="2700000" algn="tl">
                    <a:srgbClr val="000000"/>
                  </a:outerShdw>
                </a:effectLst>
                <a:latin typeface="Times New Roman" pitchFamily="18" charset="0"/>
              </a:rPr>
              <a:t>Card</a:t>
            </a:r>
            <a:endParaRPr lang="en-US" sz="3200" dirty="0" smtClean="0">
              <a:solidFill>
                <a:schemeClr val="bg1"/>
              </a:solidFill>
              <a:effectLst>
                <a:outerShdw blurRad="38100" dist="38100" dir="2700000" algn="tl">
                  <a:srgbClr val="000000"/>
                </a:outerShdw>
              </a:effectLst>
              <a:latin typeface="Times New Roman" pitchFamily="18" charset="0"/>
            </a:endParaRPr>
          </a:p>
          <a:p>
            <a:pPr marL="828675" lvl="1" indent="-371475">
              <a:spcBef>
                <a:spcPct val="50000"/>
              </a:spcBef>
              <a:buFontTx/>
              <a:buChar char="•"/>
              <a:defRPr/>
            </a:pPr>
            <a:r>
              <a:rPr lang="en-US" sz="2200" dirty="0" smtClean="0">
                <a:solidFill>
                  <a:schemeClr val="bg1"/>
                </a:solidFill>
                <a:effectLst>
                  <a:outerShdw blurRad="38100" dist="38100" dir="2700000" algn="tl">
                    <a:srgbClr val="000000"/>
                  </a:outerShdw>
                </a:effectLst>
                <a:latin typeface="Times New Roman" pitchFamily="18" charset="0"/>
                <a:cs typeface="Times New Roman" pitchFamily="18" charset="0"/>
              </a:rPr>
              <a:t>Every registered voter gets (for example) a $50 political credit card when they register to vote.</a:t>
            </a:r>
          </a:p>
          <a:p>
            <a:pPr marL="828675" lvl="1" indent="-371475">
              <a:spcBef>
                <a:spcPct val="50000"/>
              </a:spcBef>
              <a:buFontTx/>
              <a:buChar char="•"/>
              <a:defRPr/>
            </a:pPr>
            <a:r>
              <a:rPr lang="en-US" sz="2200" dirty="0" smtClean="0">
                <a:solidFill>
                  <a:schemeClr val="bg1"/>
                </a:solidFill>
                <a:effectLst>
                  <a:outerShdw blurRad="38100" dist="38100" dir="2700000" algn="tl">
                    <a:srgbClr val="000000"/>
                  </a:outerShdw>
                </a:effectLst>
                <a:latin typeface="Times New Roman" pitchFamily="18" charset="0"/>
                <a:cs typeface="Times New Roman" pitchFamily="18" charset="0"/>
              </a:rPr>
              <a:t>This </a:t>
            </a:r>
            <a:r>
              <a:rPr lang="en-US" sz="2200" dirty="0">
                <a:solidFill>
                  <a:schemeClr val="bg1"/>
                </a:solidFill>
                <a:effectLst>
                  <a:outerShdw blurRad="38100" dist="38100" dir="2700000" algn="tl">
                    <a:srgbClr val="000000"/>
                  </a:outerShdw>
                </a:effectLst>
                <a:latin typeface="Times New Roman" pitchFamily="18" charset="0"/>
                <a:cs typeface="Times New Roman" pitchFamily="18" charset="0"/>
              </a:rPr>
              <a:t>card can be used to make contributions to any political candidate or political organization. </a:t>
            </a:r>
          </a:p>
          <a:p>
            <a:pPr marL="828675" lvl="1" indent="-371475">
              <a:spcBef>
                <a:spcPct val="50000"/>
              </a:spcBef>
              <a:buFontTx/>
              <a:buChar char="•"/>
              <a:defRPr/>
            </a:pPr>
            <a:r>
              <a:rPr lang="en-US" sz="2200" dirty="0">
                <a:solidFill>
                  <a:schemeClr val="bg1"/>
                </a:solidFill>
                <a:effectLst>
                  <a:outerShdw blurRad="38100" dist="38100" dir="2700000" algn="tl">
                    <a:srgbClr val="000000"/>
                  </a:outerShdw>
                </a:effectLst>
                <a:latin typeface="Times New Roman" pitchFamily="18" charset="0"/>
                <a:cs typeface="Times New Roman" pitchFamily="18" charset="0"/>
              </a:rPr>
              <a:t>With 130 million registered voters, this comes to a maximum of $6.5 billion dollars per year for all elections </a:t>
            </a:r>
          </a:p>
          <a:p>
            <a:pPr marL="828675" lvl="1" indent="-371475">
              <a:spcBef>
                <a:spcPct val="50000"/>
              </a:spcBef>
              <a:buFontTx/>
              <a:buChar char="•"/>
              <a:defRPr/>
            </a:pPr>
            <a:r>
              <a:rPr lang="en-US" sz="2200" dirty="0">
                <a:solidFill>
                  <a:schemeClr val="bg1"/>
                </a:solidFill>
                <a:effectLst>
                  <a:outerShdw blurRad="38100" dist="38100" dir="2700000" algn="tl">
                    <a:srgbClr val="000000"/>
                  </a:outerShdw>
                </a:effectLst>
                <a:latin typeface="Times New Roman" pitchFamily="18" charset="0"/>
                <a:cs typeface="Times New Roman" pitchFamily="18" charset="0"/>
              </a:rPr>
              <a:t>If a candidate gets any private contributions they cannot use any democracy money. </a:t>
            </a:r>
          </a:p>
          <a:p>
            <a:pPr marL="828675" lvl="1" indent="-371475">
              <a:spcBef>
                <a:spcPct val="50000"/>
              </a:spcBef>
              <a:buFontTx/>
              <a:buChar char="•"/>
              <a:defRPr/>
            </a:pPr>
            <a:r>
              <a:rPr lang="en-US" sz="2200" dirty="0">
                <a:solidFill>
                  <a:schemeClr val="bg1"/>
                </a:solidFill>
                <a:effectLst>
                  <a:outerShdw blurRad="38100" dist="38100" dir="2700000" algn="tl">
                    <a:srgbClr val="000000"/>
                  </a:outerShdw>
                </a:effectLst>
                <a:latin typeface="Times New Roman" pitchFamily="18" charset="0"/>
                <a:cs typeface="Times New Roman" pitchFamily="18" charset="0"/>
              </a:rPr>
              <a:t>There is no limit to how much money a candidate can get through democracy card donations.</a:t>
            </a:r>
          </a:p>
          <a:p>
            <a:pPr marL="828675" lvl="1" indent="-371475">
              <a:spcBef>
                <a:spcPct val="50000"/>
              </a:spcBef>
              <a:buFontTx/>
              <a:buChar char="•"/>
              <a:defRPr/>
            </a:pPr>
            <a:r>
              <a:rPr lang="en-US" sz="2200" dirty="0">
                <a:solidFill>
                  <a:srgbClr val="FFFF00"/>
                </a:solidFill>
                <a:effectLst>
                  <a:outerShdw blurRad="38100" dist="38100" dir="2700000" algn="tl">
                    <a:srgbClr val="000000"/>
                  </a:outerShdw>
                </a:effectLst>
                <a:latin typeface="Times New Roman" pitchFamily="18" charset="0"/>
                <a:cs typeface="Times New Roman" pitchFamily="18" charset="0"/>
              </a:rPr>
              <a:t>Allocating democracy card money is therefore itself an egalitarian political act – candidates first campaign for democracy dollars and then for votes, </a:t>
            </a:r>
            <a:r>
              <a:rPr lang="en-US" sz="2200" i="1" dirty="0">
                <a:solidFill>
                  <a:srgbClr val="FFFF00"/>
                </a:solidFill>
                <a:effectLst>
                  <a:outerShdw blurRad="38100" dist="38100" dir="2700000" algn="tl">
                    <a:srgbClr val="000000"/>
                  </a:outerShdw>
                </a:effectLst>
                <a:latin typeface="Times New Roman" pitchFamily="18" charset="0"/>
                <a:cs typeface="Times New Roman" pitchFamily="18" charset="0"/>
              </a:rPr>
              <a:t>but both are based on equality of citizens.</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2" name="TextBox 1"/>
          <p:cNvSpPr txBox="1"/>
          <p:nvPr/>
        </p:nvSpPr>
        <p:spPr>
          <a:xfrm>
            <a:off x="152400" y="533400"/>
            <a:ext cx="8991600" cy="5786199"/>
          </a:xfrm>
          <a:prstGeom prst="rect">
            <a:avLst/>
          </a:prstGeom>
          <a:noFill/>
        </p:spPr>
        <p:txBody>
          <a:bodyPr wrap="square" rtlCol="0">
            <a:spAutoFit/>
          </a:bodyPr>
          <a:lstStyle/>
          <a:p>
            <a:pPr>
              <a:spcAft>
                <a:spcPts val="1200"/>
              </a:spcAft>
            </a:pPr>
            <a:r>
              <a:rPr lang="en-US" sz="3200" dirty="0" smtClean="0">
                <a:solidFill>
                  <a:schemeClr val="bg1"/>
                </a:solidFill>
                <a:latin typeface="Times New Roman" panose="02020603050405020304" pitchFamily="18" charset="0"/>
                <a:cs typeface="Times New Roman" panose="02020603050405020304" pitchFamily="18" charset="0"/>
              </a:rPr>
              <a:t>(4)</a:t>
            </a:r>
            <a:r>
              <a:rPr lang="en-US" sz="3200" i="1" dirty="0" smtClean="0">
                <a:solidFill>
                  <a:schemeClr val="bg1"/>
                </a:solidFill>
                <a:latin typeface="Times New Roman" panose="02020603050405020304" pitchFamily="18" charset="0"/>
                <a:cs typeface="Times New Roman" panose="02020603050405020304" pitchFamily="18" charset="0"/>
              </a:rPr>
              <a:t> A randomly-selected Citizens Assembly</a:t>
            </a:r>
          </a:p>
          <a:p>
            <a:pPr marL="1149350" indent="-457200">
              <a:spcAft>
                <a:spcPts val="600"/>
              </a:spcAft>
              <a:buFont typeface="Arial" panose="020B0604020202020204" pitchFamily="34" charset="0"/>
              <a:buChar char="•"/>
              <a:tabLst>
                <a:tab pos="1198563" algn="l"/>
              </a:tabLst>
            </a:pPr>
            <a:r>
              <a:rPr lang="en-US" sz="2800" dirty="0" smtClean="0">
                <a:latin typeface="Times New Roman" panose="02020603050405020304" pitchFamily="18" charset="0"/>
                <a:cs typeface="Times New Roman" panose="02020603050405020304" pitchFamily="18" charset="0"/>
              </a:rPr>
              <a:t>Replace one elected legislative chamber with a chamber of randomly selected citizens (called a </a:t>
            </a:r>
            <a:r>
              <a:rPr lang="en-US" sz="2800" i="1" dirty="0" smtClean="0">
                <a:latin typeface="Times New Roman" panose="02020603050405020304" pitchFamily="18" charset="0"/>
                <a:cs typeface="Times New Roman" panose="02020603050405020304" pitchFamily="18" charset="0"/>
              </a:rPr>
              <a:t>sortition legislature</a:t>
            </a:r>
            <a:r>
              <a:rPr lang="en-US" sz="2800" dirty="0" smtClean="0">
                <a:latin typeface="Times New Roman" panose="02020603050405020304" pitchFamily="18" charset="0"/>
                <a:cs typeface="Times New Roman" panose="02020603050405020304" pitchFamily="18" charset="0"/>
              </a:rPr>
              <a:t>)</a:t>
            </a:r>
          </a:p>
          <a:p>
            <a:pPr marL="1149350" indent="-457200">
              <a:spcAft>
                <a:spcPts val="600"/>
              </a:spcAft>
              <a:buFont typeface="Arial" panose="020B0604020202020204" pitchFamily="34" charset="0"/>
              <a:buChar char="•"/>
              <a:tabLst>
                <a:tab pos="1198563" algn="l"/>
              </a:tabLst>
            </a:pPr>
            <a:r>
              <a:rPr lang="en-US" sz="2800" dirty="0" smtClean="0">
                <a:latin typeface="Times New Roman" panose="02020603050405020304" pitchFamily="18" charset="0"/>
                <a:cs typeface="Times New Roman" panose="02020603050405020304" pitchFamily="18" charset="0"/>
              </a:rPr>
              <a:t>The sortition chamber has equal power to the elected chamber</a:t>
            </a:r>
          </a:p>
          <a:p>
            <a:pPr marL="1149350" indent="-457200">
              <a:spcAft>
                <a:spcPts val="600"/>
              </a:spcAft>
              <a:buFont typeface="Arial" panose="020B0604020202020204" pitchFamily="34" charset="0"/>
              <a:buChar char="•"/>
              <a:tabLst>
                <a:tab pos="1198563" algn="l"/>
              </a:tabLst>
            </a:pPr>
            <a:r>
              <a:rPr lang="en-US" sz="2800" dirty="0" smtClean="0">
                <a:latin typeface="Times New Roman" panose="02020603050405020304" pitchFamily="18" charset="0"/>
                <a:cs typeface="Times New Roman" panose="02020603050405020304" pitchFamily="18" charset="0"/>
              </a:rPr>
              <a:t>Citizen legislators serve four years terms, with 25% being replaced each year</a:t>
            </a:r>
          </a:p>
          <a:p>
            <a:pPr marL="1149350" indent="-457200">
              <a:spcAft>
                <a:spcPts val="600"/>
              </a:spcAft>
              <a:buFont typeface="Arial" panose="020B0604020202020204" pitchFamily="34" charset="0"/>
              <a:buChar char="•"/>
              <a:tabLst>
                <a:tab pos="1198563" algn="l"/>
              </a:tabLst>
            </a:pPr>
            <a:r>
              <a:rPr lang="en-US" sz="2800" dirty="0" smtClean="0">
                <a:latin typeface="Times New Roman" panose="02020603050405020304" pitchFamily="18" charset="0"/>
                <a:cs typeface="Times New Roman" panose="02020603050405020304" pitchFamily="18" charset="0"/>
              </a:rPr>
              <a:t>They are paid very well – e.g. twice the median income</a:t>
            </a:r>
          </a:p>
          <a:p>
            <a:pPr marL="1149350" indent="-457200">
              <a:spcAft>
                <a:spcPts val="600"/>
              </a:spcAft>
              <a:buFont typeface="Arial" panose="020B0604020202020204" pitchFamily="34" charset="0"/>
              <a:buChar char="•"/>
              <a:tabLst>
                <a:tab pos="1198563" algn="l"/>
              </a:tabLst>
            </a:pPr>
            <a:r>
              <a:rPr lang="en-US" sz="2800" dirty="0" smtClean="0">
                <a:latin typeface="Times New Roman" panose="02020603050405020304" pitchFamily="18" charset="0"/>
                <a:cs typeface="Times New Roman" panose="02020603050405020304" pitchFamily="18" charset="0"/>
              </a:rPr>
              <a:t>Citizen legislators have a period of training and a strong professional support staff</a:t>
            </a:r>
          </a:p>
        </p:txBody>
      </p:sp>
    </p:spTree>
    <p:extLst>
      <p:ext uri="{BB962C8B-B14F-4D97-AF65-F5344CB8AC3E}">
        <p14:creationId xmlns:p14="http://schemas.microsoft.com/office/powerpoint/2010/main" val="289688486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2" name="TextBox 1"/>
          <p:cNvSpPr txBox="1"/>
          <p:nvPr/>
        </p:nvSpPr>
        <p:spPr>
          <a:xfrm>
            <a:off x="152400" y="533400"/>
            <a:ext cx="8991600" cy="5786199"/>
          </a:xfrm>
          <a:prstGeom prst="rect">
            <a:avLst/>
          </a:prstGeom>
          <a:noFill/>
        </p:spPr>
        <p:txBody>
          <a:bodyPr wrap="square" rtlCol="0">
            <a:spAutoFit/>
          </a:bodyPr>
          <a:lstStyle/>
          <a:p>
            <a:pPr>
              <a:spcAft>
                <a:spcPts val="1200"/>
              </a:spcAft>
            </a:pPr>
            <a:r>
              <a:rPr lang="en-US" sz="3200" dirty="0" smtClean="0">
                <a:solidFill>
                  <a:schemeClr val="bg1"/>
                </a:solidFill>
                <a:latin typeface="Times New Roman" panose="02020603050405020304" pitchFamily="18" charset="0"/>
                <a:cs typeface="Times New Roman" panose="02020603050405020304" pitchFamily="18" charset="0"/>
              </a:rPr>
              <a:t>(4)</a:t>
            </a:r>
            <a:r>
              <a:rPr lang="en-US" sz="3200" i="1" dirty="0" smtClean="0">
                <a:solidFill>
                  <a:schemeClr val="bg1"/>
                </a:solidFill>
                <a:latin typeface="Times New Roman" panose="02020603050405020304" pitchFamily="18" charset="0"/>
                <a:cs typeface="Times New Roman" panose="02020603050405020304" pitchFamily="18" charset="0"/>
              </a:rPr>
              <a:t> A randomly-selected Citizens Assembly</a:t>
            </a:r>
          </a:p>
          <a:p>
            <a:pPr marL="1149350" indent="-457200">
              <a:spcAft>
                <a:spcPts val="600"/>
              </a:spcAft>
              <a:buFont typeface="Arial" panose="020B0604020202020204" pitchFamily="34" charset="0"/>
              <a:buChar char="•"/>
              <a:tabLst>
                <a:tab pos="1198563" algn="l"/>
              </a:tabLst>
            </a:pPr>
            <a:r>
              <a:rPr lang="en-US" sz="2800" dirty="0" smtClean="0">
                <a:solidFill>
                  <a:srgbClr val="FFFF00"/>
                </a:solidFill>
                <a:latin typeface="Times New Roman" panose="02020603050405020304" pitchFamily="18" charset="0"/>
                <a:cs typeface="Times New Roman" panose="02020603050405020304" pitchFamily="18" charset="0"/>
              </a:rPr>
              <a:t>Replace one elected legislative chamber with a chamber of randomly selected citizens (called a </a:t>
            </a:r>
            <a:r>
              <a:rPr lang="en-US" sz="2800" i="1" dirty="0" smtClean="0">
                <a:solidFill>
                  <a:srgbClr val="FFFF00"/>
                </a:solidFill>
                <a:latin typeface="Times New Roman" panose="02020603050405020304" pitchFamily="18" charset="0"/>
                <a:cs typeface="Times New Roman" panose="02020603050405020304" pitchFamily="18" charset="0"/>
              </a:rPr>
              <a:t>sortition legislature</a:t>
            </a:r>
            <a:r>
              <a:rPr lang="en-US" sz="2800" dirty="0" smtClean="0">
                <a:solidFill>
                  <a:srgbClr val="FFFF00"/>
                </a:solidFill>
                <a:latin typeface="Times New Roman" panose="02020603050405020304" pitchFamily="18" charset="0"/>
                <a:cs typeface="Times New Roman" panose="02020603050405020304" pitchFamily="18" charset="0"/>
              </a:rPr>
              <a:t>)</a:t>
            </a:r>
          </a:p>
          <a:p>
            <a:pPr marL="1149350" indent="-457200">
              <a:spcAft>
                <a:spcPts val="600"/>
              </a:spcAft>
              <a:buFont typeface="Arial" panose="020B0604020202020204" pitchFamily="34" charset="0"/>
              <a:buChar char="•"/>
              <a:tabLst>
                <a:tab pos="1198563" algn="l"/>
              </a:tabLst>
            </a:pPr>
            <a:r>
              <a:rPr lang="en-US" sz="2800" dirty="0" smtClean="0">
                <a:latin typeface="Times New Roman" panose="02020603050405020304" pitchFamily="18" charset="0"/>
                <a:cs typeface="Times New Roman" panose="02020603050405020304" pitchFamily="18" charset="0"/>
              </a:rPr>
              <a:t>The sortition chamber has equal power to the elected chamber</a:t>
            </a:r>
          </a:p>
          <a:p>
            <a:pPr marL="1149350" indent="-457200">
              <a:spcAft>
                <a:spcPts val="600"/>
              </a:spcAft>
              <a:buFont typeface="Arial" panose="020B0604020202020204" pitchFamily="34" charset="0"/>
              <a:buChar char="•"/>
              <a:tabLst>
                <a:tab pos="1198563" algn="l"/>
              </a:tabLst>
            </a:pPr>
            <a:r>
              <a:rPr lang="en-US" sz="2800" dirty="0" smtClean="0">
                <a:latin typeface="Times New Roman" panose="02020603050405020304" pitchFamily="18" charset="0"/>
                <a:cs typeface="Times New Roman" panose="02020603050405020304" pitchFamily="18" charset="0"/>
              </a:rPr>
              <a:t>Citizen legislators serve four years terms, with 25% being replaced each year</a:t>
            </a:r>
          </a:p>
          <a:p>
            <a:pPr marL="1149350" indent="-457200">
              <a:spcAft>
                <a:spcPts val="600"/>
              </a:spcAft>
              <a:buFont typeface="Arial" panose="020B0604020202020204" pitchFamily="34" charset="0"/>
              <a:buChar char="•"/>
              <a:tabLst>
                <a:tab pos="1198563" algn="l"/>
              </a:tabLst>
            </a:pPr>
            <a:r>
              <a:rPr lang="en-US" sz="2800" dirty="0" smtClean="0">
                <a:latin typeface="Times New Roman" panose="02020603050405020304" pitchFamily="18" charset="0"/>
                <a:cs typeface="Times New Roman" panose="02020603050405020304" pitchFamily="18" charset="0"/>
              </a:rPr>
              <a:t>They are paid very well – e.g. twice the median income</a:t>
            </a:r>
          </a:p>
          <a:p>
            <a:pPr marL="1149350" indent="-457200">
              <a:spcAft>
                <a:spcPts val="600"/>
              </a:spcAft>
              <a:buFont typeface="Arial" panose="020B0604020202020204" pitchFamily="34" charset="0"/>
              <a:buChar char="•"/>
              <a:tabLst>
                <a:tab pos="1198563" algn="l"/>
              </a:tabLst>
            </a:pPr>
            <a:r>
              <a:rPr lang="en-US" sz="2800" dirty="0" smtClean="0">
                <a:latin typeface="Times New Roman" panose="02020603050405020304" pitchFamily="18" charset="0"/>
                <a:cs typeface="Times New Roman" panose="02020603050405020304" pitchFamily="18" charset="0"/>
              </a:rPr>
              <a:t>Citizen legislators have a period of training and a strong professional support staff</a:t>
            </a:r>
          </a:p>
        </p:txBody>
      </p:sp>
    </p:spTree>
    <p:extLst>
      <p:ext uri="{BB962C8B-B14F-4D97-AF65-F5344CB8AC3E}">
        <p14:creationId xmlns:p14="http://schemas.microsoft.com/office/powerpoint/2010/main" val="188846439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2" name="TextBox 1"/>
          <p:cNvSpPr txBox="1"/>
          <p:nvPr/>
        </p:nvSpPr>
        <p:spPr>
          <a:xfrm>
            <a:off x="152400" y="533400"/>
            <a:ext cx="8991600" cy="5786199"/>
          </a:xfrm>
          <a:prstGeom prst="rect">
            <a:avLst/>
          </a:prstGeom>
          <a:noFill/>
        </p:spPr>
        <p:txBody>
          <a:bodyPr wrap="square" rtlCol="0">
            <a:spAutoFit/>
          </a:bodyPr>
          <a:lstStyle/>
          <a:p>
            <a:pPr>
              <a:spcAft>
                <a:spcPts val="1200"/>
              </a:spcAft>
            </a:pPr>
            <a:r>
              <a:rPr lang="en-US" sz="3200" dirty="0" smtClean="0">
                <a:solidFill>
                  <a:schemeClr val="bg1"/>
                </a:solidFill>
                <a:latin typeface="Times New Roman" panose="02020603050405020304" pitchFamily="18" charset="0"/>
                <a:cs typeface="Times New Roman" panose="02020603050405020304" pitchFamily="18" charset="0"/>
              </a:rPr>
              <a:t>(4)</a:t>
            </a:r>
            <a:r>
              <a:rPr lang="en-US" sz="3200" i="1" dirty="0" smtClean="0">
                <a:solidFill>
                  <a:schemeClr val="bg1"/>
                </a:solidFill>
                <a:latin typeface="Times New Roman" panose="02020603050405020304" pitchFamily="18" charset="0"/>
                <a:cs typeface="Times New Roman" panose="02020603050405020304" pitchFamily="18" charset="0"/>
              </a:rPr>
              <a:t> A randomly-selected Citizens Assembly</a:t>
            </a:r>
          </a:p>
          <a:p>
            <a:pPr marL="1149350" indent="-457200">
              <a:spcAft>
                <a:spcPts val="600"/>
              </a:spcAft>
              <a:buFont typeface="Arial" panose="020B0604020202020204" pitchFamily="34" charset="0"/>
              <a:buChar char="•"/>
              <a:tabLst>
                <a:tab pos="1198563" algn="l"/>
              </a:tabLst>
            </a:pPr>
            <a:r>
              <a:rPr lang="en-US" sz="2800" dirty="0" smtClean="0">
                <a:solidFill>
                  <a:schemeClr val="bg1"/>
                </a:solidFill>
                <a:latin typeface="Times New Roman" panose="02020603050405020304" pitchFamily="18" charset="0"/>
                <a:cs typeface="Times New Roman" panose="02020603050405020304" pitchFamily="18" charset="0"/>
              </a:rPr>
              <a:t>Replace one elected legislative chamber with a chamber of randomly selected citizens (called a </a:t>
            </a:r>
            <a:r>
              <a:rPr lang="en-US" sz="2800" i="1" dirty="0" smtClean="0">
                <a:solidFill>
                  <a:schemeClr val="bg1"/>
                </a:solidFill>
                <a:latin typeface="Times New Roman" panose="02020603050405020304" pitchFamily="18" charset="0"/>
                <a:cs typeface="Times New Roman" panose="02020603050405020304" pitchFamily="18" charset="0"/>
              </a:rPr>
              <a:t>sortition legislature</a:t>
            </a:r>
            <a:r>
              <a:rPr lang="en-US" sz="2800" dirty="0" smtClean="0">
                <a:solidFill>
                  <a:schemeClr val="bg1"/>
                </a:solidFill>
                <a:latin typeface="Times New Roman" panose="02020603050405020304" pitchFamily="18" charset="0"/>
                <a:cs typeface="Times New Roman" panose="02020603050405020304" pitchFamily="18" charset="0"/>
              </a:rPr>
              <a:t>)</a:t>
            </a:r>
          </a:p>
          <a:p>
            <a:pPr marL="1149350" indent="-457200">
              <a:spcAft>
                <a:spcPts val="600"/>
              </a:spcAft>
              <a:buFont typeface="Arial" panose="020B0604020202020204" pitchFamily="34" charset="0"/>
              <a:buChar char="•"/>
              <a:tabLst>
                <a:tab pos="1198563" algn="l"/>
              </a:tabLst>
            </a:pPr>
            <a:r>
              <a:rPr lang="en-US" sz="2800" dirty="0" smtClean="0">
                <a:solidFill>
                  <a:srgbClr val="FFFF00"/>
                </a:solidFill>
                <a:latin typeface="Times New Roman" panose="02020603050405020304" pitchFamily="18" charset="0"/>
                <a:cs typeface="Times New Roman" panose="02020603050405020304" pitchFamily="18" charset="0"/>
              </a:rPr>
              <a:t>The sortition chamber has equal power to the elected chamber</a:t>
            </a:r>
          </a:p>
          <a:p>
            <a:pPr marL="1149350" indent="-457200">
              <a:spcAft>
                <a:spcPts val="600"/>
              </a:spcAft>
              <a:buFont typeface="Arial" panose="020B0604020202020204" pitchFamily="34" charset="0"/>
              <a:buChar char="•"/>
              <a:tabLst>
                <a:tab pos="1198563" algn="l"/>
              </a:tabLst>
            </a:pPr>
            <a:r>
              <a:rPr lang="en-US" sz="2800" dirty="0" smtClean="0">
                <a:latin typeface="Times New Roman" panose="02020603050405020304" pitchFamily="18" charset="0"/>
                <a:cs typeface="Times New Roman" panose="02020603050405020304" pitchFamily="18" charset="0"/>
              </a:rPr>
              <a:t>Citizen legislators serve four years terms, with 25% being replaced each year</a:t>
            </a:r>
          </a:p>
          <a:p>
            <a:pPr marL="1149350" indent="-457200">
              <a:spcAft>
                <a:spcPts val="600"/>
              </a:spcAft>
              <a:buFont typeface="Arial" panose="020B0604020202020204" pitchFamily="34" charset="0"/>
              <a:buChar char="•"/>
              <a:tabLst>
                <a:tab pos="1198563" algn="l"/>
              </a:tabLst>
            </a:pPr>
            <a:r>
              <a:rPr lang="en-US" sz="2800" dirty="0" smtClean="0">
                <a:latin typeface="Times New Roman" panose="02020603050405020304" pitchFamily="18" charset="0"/>
                <a:cs typeface="Times New Roman" panose="02020603050405020304" pitchFamily="18" charset="0"/>
              </a:rPr>
              <a:t>They are paid very well – e.g. twice the median income</a:t>
            </a:r>
          </a:p>
          <a:p>
            <a:pPr marL="1149350" indent="-457200">
              <a:spcAft>
                <a:spcPts val="600"/>
              </a:spcAft>
              <a:buFont typeface="Arial" panose="020B0604020202020204" pitchFamily="34" charset="0"/>
              <a:buChar char="•"/>
              <a:tabLst>
                <a:tab pos="1198563" algn="l"/>
              </a:tabLst>
            </a:pPr>
            <a:r>
              <a:rPr lang="en-US" sz="2800" dirty="0" smtClean="0">
                <a:latin typeface="Times New Roman" panose="02020603050405020304" pitchFamily="18" charset="0"/>
                <a:cs typeface="Times New Roman" panose="02020603050405020304" pitchFamily="18" charset="0"/>
              </a:rPr>
              <a:t>Citizen legislators have a period of training and a strong professional support staff</a:t>
            </a:r>
          </a:p>
        </p:txBody>
      </p:sp>
    </p:spTree>
    <p:extLst>
      <p:ext uri="{BB962C8B-B14F-4D97-AF65-F5344CB8AC3E}">
        <p14:creationId xmlns:p14="http://schemas.microsoft.com/office/powerpoint/2010/main" val="172455597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2" name="TextBox 1"/>
          <p:cNvSpPr txBox="1"/>
          <p:nvPr/>
        </p:nvSpPr>
        <p:spPr>
          <a:xfrm>
            <a:off x="152400" y="533400"/>
            <a:ext cx="8991600" cy="5786199"/>
          </a:xfrm>
          <a:prstGeom prst="rect">
            <a:avLst/>
          </a:prstGeom>
          <a:noFill/>
        </p:spPr>
        <p:txBody>
          <a:bodyPr wrap="square" rtlCol="0">
            <a:spAutoFit/>
          </a:bodyPr>
          <a:lstStyle/>
          <a:p>
            <a:pPr>
              <a:spcAft>
                <a:spcPts val="1200"/>
              </a:spcAft>
            </a:pPr>
            <a:r>
              <a:rPr lang="en-US" sz="3200" dirty="0" smtClean="0">
                <a:solidFill>
                  <a:schemeClr val="bg1"/>
                </a:solidFill>
                <a:latin typeface="Times New Roman" panose="02020603050405020304" pitchFamily="18" charset="0"/>
                <a:cs typeface="Times New Roman" panose="02020603050405020304" pitchFamily="18" charset="0"/>
              </a:rPr>
              <a:t>(4)</a:t>
            </a:r>
            <a:r>
              <a:rPr lang="en-US" sz="3200" i="1" dirty="0" smtClean="0">
                <a:solidFill>
                  <a:schemeClr val="bg1"/>
                </a:solidFill>
                <a:latin typeface="Times New Roman" panose="02020603050405020304" pitchFamily="18" charset="0"/>
                <a:cs typeface="Times New Roman" panose="02020603050405020304" pitchFamily="18" charset="0"/>
              </a:rPr>
              <a:t> A randomly-selected Citizens Assembly</a:t>
            </a:r>
          </a:p>
          <a:p>
            <a:pPr marL="1149350" indent="-457200">
              <a:spcAft>
                <a:spcPts val="600"/>
              </a:spcAft>
              <a:buFont typeface="Arial" panose="020B0604020202020204" pitchFamily="34" charset="0"/>
              <a:buChar char="•"/>
              <a:tabLst>
                <a:tab pos="1198563" algn="l"/>
              </a:tabLst>
            </a:pPr>
            <a:r>
              <a:rPr lang="en-US" sz="2800" dirty="0" smtClean="0">
                <a:solidFill>
                  <a:schemeClr val="bg1"/>
                </a:solidFill>
                <a:latin typeface="Times New Roman" panose="02020603050405020304" pitchFamily="18" charset="0"/>
                <a:cs typeface="Times New Roman" panose="02020603050405020304" pitchFamily="18" charset="0"/>
              </a:rPr>
              <a:t>Replace one elected legislative chamber with a chamber of randomly selected citizens (called a </a:t>
            </a:r>
            <a:r>
              <a:rPr lang="en-US" sz="2800" i="1" dirty="0" smtClean="0">
                <a:solidFill>
                  <a:schemeClr val="bg1"/>
                </a:solidFill>
                <a:latin typeface="Times New Roman" panose="02020603050405020304" pitchFamily="18" charset="0"/>
                <a:cs typeface="Times New Roman" panose="02020603050405020304" pitchFamily="18" charset="0"/>
              </a:rPr>
              <a:t>sortition legislature</a:t>
            </a:r>
            <a:r>
              <a:rPr lang="en-US" sz="2800" dirty="0" smtClean="0">
                <a:solidFill>
                  <a:schemeClr val="bg1"/>
                </a:solidFill>
                <a:latin typeface="Times New Roman" panose="02020603050405020304" pitchFamily="18" charset="0"/>
                <a:cs typeface="Times New Roman" panose="02020603050405020304" pitchFamily="18" charset="0"/>
              </a:rPr>
              <a:t>)</a:t>
            </a:r>
          </a:p>
          <a:p>
            <a:pPr marL="1149350" indent="-457200">
              <a:spcAft>
                <a:spcPts val="600"/>
              </a:spcAft>
              <a:buFont typeface="Arial" panose="020B0604020202020204" pitchFamily="34" charset="0"/>
              <a:buChar char="•"/>
              <a:tabLst>
                <a:tab pos="1198563" algn="l"/>
              </a:tabLst>
            </a:pPr>
            <a:r>
              <a:rPr lang="en-US" sz="2800" dirty="0" smtClean="0">
                <a:solidFill>
                  <a:schemeClr val="bg1"/>
                </a:solidFill>
                <a:latin typeface="Times New Roman" panose="02020603050405020304" pitchFamily="18" charset="0"/>
                <a:cs typeface="Times New Roman" panose="02020603050405020304" pitchFamily="18" charset="0"/>
              </a:rPr>
              <a:t>The sortition chamber has equal power to the elected chamber</a:t>
            </a:r>
          </a:p>
          <a:p>
            <a:pPr marL="1149350" indent="-457200">
              <a:spcAft>
                <a:spcPts val="600"/>
              </a:spcAft>
              <a:buFont typeface="Arial" panose="020B0604020202020204" pitchFamily="34" charset="0"/>
              <a:buChar char="•"/>
              <a:tabLst>
                <a:tab pos="1198563" algn="l"/>
              </a:tabLst>
            </a:pPr>
            <a:r>
              <a:rPr lang="en-US" sz="2800" dirty="0" smtClean="0">
                <a:solidFill>
                  <a:srgbClr val="FFFF00"/>
                </a:solidFill>
                <a:latin typeface="Times New Roman" panose="02020603050405020304" pitchFamily="18" charset="0"/>
                <a:cs typeface="Times New Roman" panose="02020603050405020304" pitchFamily="18" charset="0"/>
              </a:rPr>
              <a:t>Citizen legislators serve four years terms, with 25% being replaced each year</a:t>
            </a:r>
          </a:p>
          <a:p>
            <a:pPr marL="1149350" indent="-457200">
              <a:spcAft>
                <a:spcPts val="600"/>
              </a:spcAft>
              <a:buFont typeface="Arial" panose="020B0604020202020204" pitchFamily="34" charset="0"/>
              <a:buChar char="•"/>
              <a:tabLst>
                <a:tab pos="1198563" algn="l"/>
              </a:tabLst>
            </a:pPr>
            <a:r>
              <a:rPr lang="en-US" sz="2800" dirty="0" smtClean="0">
                <a:latin typeface="Times New Roman" panose="02020603050405020304" pitchFamily="18" charset="0"/>
                <a:cs typeface="Times New Roman" panose="02020603050405020304" pitchFamily="18" charset="0"/>
              </a:rPr>
              <a:t>They are paid very well – e.g. twice the median income</a:t>
            </a:r>
          </a:p>
          <a:p>
            <a:pPr marL="1149350" indent="-457200">
              <a:spcAft>
                <a:spcPts val="600"/>
              </a:spcAft>
              <a:buFont typeface="Arial" panose="020B0604020202020204" pitchFamily="34" charset="0"/>
              <a:buChar char="•"/>
              <a:tabLst>
                <a:tab pos="1198563" algn="l"/>
              </a:tabLst>
            </a:pPr>
            <a:r>
              <a:rPr lang="en-US" sz="2800" dirty="0" smtClean="0">
                <a:latin typeface="Times New Roman" panose="02020603050405020304" pitchFamily="18" charset="0"/>
                <a:cs typeface="Times New Roman" panose="02020603050405020304" pitchFamily="18" charset="0"/>
              </a:rPr>
              <a:t>Citizen legislators have a period of training and a strong professional support staff</a:t>
            </a:r>
          </a:p>
        </p:txBody>
      </p:sp>
    </p:spTree>
    <p:extLst>
      <p:ext uri="{BB962C8B-B14F-4D97-AF65-F5344CB8AC3E}">
        <p14:creationId xmlns:p14="http://schemas.microsoft.com/office/powerpoint/2010/main" val="280792398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2" name="TextBox 1"/>
          <p:cNvSpPr txBox="1"/>
          <p:nvPr/>
        </p:nvSpPr>
        <p:spPr>
          <a:xfrm>
            <a:off x="152400" y="533400"/>
            <a:ext cx="8991600" cy="5786199"/>
          </a:xfrm>
          <a:prstGeom prst="rect">
            <a:avLst/>
          </a:prstGeom>
          <a:noFill/>
        </p:spPr>
        <p:txBody>
          <a:bodyPr wrap="square" rtlCol="0">
            <a:spAutoFit/>
          </a:bodyPr>
          <a:lstStyle/>
          <a:p>
            <a:pPr>
              <a:spcAft>
                <a:spcPts val="1200"/>
              </a:spcAft>
            </a:pPr>
            <a:r>
              <a:rPr lang="en-US" sz="3200" dirty="0" smtClean="0">
                <a:solidFill>
                  <a:schemeClr val="bg1"/>
                </a:solidFill>
                <a:latin typeface="Times New Roman" panose="02020603050405020304" pitchFamily="18" charset="0"/>
                <a:cs typeface="Times New Roman" panose="02020603050405020304" pitchFamily="18" charset="0"/>
              </a:rPr>
              <a:t>(4)</a:t>
            </a:r>
            <a:r>
              <a:rPr lang="en-US" sz="3200" i="1" dirty="0" smtClean="0">
                <a:solidFill>
                  <a:schemeClr val="bg1"/>
                </a:solidFill>
                <a:latin typeface="Times New Roman" panose="02020603050405020304" pitchFamily="18" charset="0"/>
                <a:cs typeface="Times New Roman" panose="02020603050405020304" pitchFamily="18" charset="0"/>
              </a:rPr>
              <a:t> A randomly-selected Citizens Assembly</a:t>
            </a:r>
          </a:p>
          <a:p>
            <a:pPr marL="1149350" indent="-457200">
              <a:spcAft>
                <a:spcPts val="600"/>
              </a:spcAft>
              <a:buFont typeface="Arial" panose="020B0604020202020204" pitchFamily="34" charset="0"/>
              <a:buChar char="•"/>
              <a:tabLst>
                <a:tab pos="1198563" algn="l"/>
              </a:tabLst>
            </a:pPr>
            <a:r>
              <a:rPr lang="en-US" sz="2800" dirty="0" smtClean="0">
                <a:solidFill>
                  <a:schemeClr val="bg1"/>
                </a:solidFill>
                <a:latin typeface="Times New Roman" panose="02020603050405020304" pitchFamily="18" charset="0"/>
                <a:cs typeface="Times New Roman" panose="02020603050405020304" pitchFamily="18" charset="0"/>
              </a:rPr>
              <a:t>Replace one elected legislative chamber with a chamber of randomly selected citizens (called a </a:t>
            </a:r>
            <a:r>
              <a:rPr lang="en-US" sz="2800" i="1" dirty="0" smtClean="0">
                <a:solidFill>
                  <a:schemeClr val="bg1"/>
                </a:solidFill>
                <a:latin typeface="Times New Roman" panose="02020603050405020304" pitchFamily="18" charset="0"/>
                <a:cs typeface="Times New Roman" panose="02020603050405020304" pitchFamily="18" charset="0"/>
              </a:rPr>
              <a:t>sortition legislature</a:t>
            </a:r>
            <a:r>
              <a:rPr lang="en-US" sz="2800" dirty="0" smtClean="0">
                <a:solidFill>
                  <a:schemeClr val="bg1"/>
                </a:solidFill>
                <a:latin typeface="Times New Roman" panose="02020603050405020304" pitchFamily="18" charset="0"/>
                <a:cs typeface="Times New Roman" panose="02020603050405020304" pitchFamily="18" charset="0"/>
              </a:rPr>
              <a:t>)</a:t>
            </a:r>
          </a:p>
          <a:p>
            <a:pPr marL="1149350" indent="-457200">
              <a:spcAft>
                <a:spcPts val="600"/>
              </a:spcAft>
              <a:buFont typeface="Arial" panose="020B0604020202020204" pitchFamily="34" charset="0"/>
              <a:buChar char="•"/>
              <a:tabLst>
                <a:tab pos="1198563" algn="l"/>
              </a:tabLst>
            </a:pPr>
            <a:r>
              <a:rPr lang="en-US" sz="2800" dirty="0" smtClean="0">
                <a:solidFill>
                  <a:schemeClr val="bg1"/>
                </a:solidFill>
                <a:latin typeface="Times New Roman" panose="02020603050405020304" pitchFamily="18" charset="0"/>
                <a:cs typeface="Times New Roman" panose="02020603050405020304" pitchFamily="18" charset="0"/>
              </a:rPr>
              <a:t>The sortition chamber has equal power to the elected chamber</a:t>
            </a:r>
          </a:p>
          <a:p>
            <a:pPr marL="1149350" indent="-457200">
              <a:spcAft>
                <a:spcPts val="600"/>
              </a:spcAft>
              <a:buFont typeface="Arial" panose="020B0604020202020204" pitchFamily="34" charset="0"/>
              <a:buChar char="•"/>
              <a:tabLst>
                <a:tab pos="1198563" algn="l"/>
              </a:tabLst>
            </a:pPr>
            <a:r>
              <a:rPr lang="en-US" sz="2800" dirty="0" smtClean="0">
                <a:solidFill>
                  <a:schemeClr val="bg1"/>
                </a:solidFill>
                <a:latin typeface="Times New Roman" panose="02020603050405020304" pitchFamily="18" charset="0"/>
                <a:cs typeface="Times New Roman" panose="02020603050405020304" pitchFamily="18" charset="0"/>
              </a:rPr>
              <a:t>Citizen legislators serve four years terms, with 25% being replaced each year</a:t>
            </a:r>
          </a:p>
          <a:p>
            <a:pPr marL="1149350" indent="-457200">
              <a:spcAft>
                <a:spcPts val="600"/>
              </a:spcAft>
              <a:buFont typeface="Arial" panose="020B0604020202020204" pitchFamily="34" charset="0"/>
              <a:buChar char="•"/>
              <a:tabLst>
                <a:tab pos="1198563" algn="l"/>
              </a:tabLst>
            </a:pPr>
            <a:r>
              <a:rPr lang="en-US" sz="2800" dirty="0" smtClean="0">
                <a:solidFill>
                  <a:srgbClr val="FFFF00"/>
                </a:solidFill>
                <a:latin typeface="Times New Roman" panose="02020603050405020304" pitchFamily="18" charset="0"/>
                <a:cs typeface="Times New Roman" panose="02020603050405020304" pitchFamily="18" charset="0"/>
              </a:rPr>
              <a:t>They are paid very well – e.g. twice the median income</a:t>
            </a:r>
          </a:p>
          <a:p>
            <a:pPr marL="1149350" indent="-457200">
              <a:spcAft>
                <a:spcPts val="600"/>
              </a:spcAft>
              <a:buFont typeface="Arial" panose="020B0604020202020204" pitchFamily="34" charset="0"/>
              <a:buChar char="•"/>
              <a:tabLst>
                <a:tab pos="1198563" algn="l"/>
              </a:tabLst>
            </a:pPr>
            <a:r>
              <a:rPr lang="en-US" sz="2800" dirty="0" smtClean="0">
                <a:latin typeface="Times New Roman" panose="02020603050405020304" pitchFamily="18" charset="0"/>
                <a:cs typeface="Times New Roman" panose="02020603050405020304" pitchFamily="18" charset="0"/>
              </a:rPr>
              <a:t>Citizen legislators have a period of training and a strong professional support staff</a:t>
            </a:r>
          </a:p>
        </p:txBody>
      </p:sp>
    </p:spTree>
    <p:extLst>
      <p:ext uri="{BB962C8B-B14F-4D97-AF65-F5344CB8AC3E}">
        <p14:creationId xmlns:p14="http://schemas.microsoft.com/office/powerpoint/2010/main" val="386486670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0" y="0"/>
            <a:ext cx="2209800" cy="274638"/>
          </a:xfrm>
          <a:prstGeom prst="rect">
            <a:avLst/>
          </a:prstGeom>
          <a:noFill/>
          <a:ln w="9525">
            <a:noFill/>
            <a:miter lim="800000"/>
            <a:headEnd/>
            <a:tailEnd/>
          </a:ln>
          <a:effectLst/>
        </p:spPr>
        <p:txBody>
          <a:bodyPr>
            <a:spAutoFit/>
          </a:bodyPr>
          <a:lstStyle/>
          <a:p>
            <a:pPr>
              <a:spcBef>
                <a:spcPct val="50000"/>
              </a:spcBef>
              <a:defRPr/>
            </a:pPr>
            <a:r>
              <a:rPr lang="en-US" sz="1200" dirty="0">
                <a:solidFill>
                  <a:schemeClr val="bg1"/>
                </a:solidFill>
                <a:effectLst>
                  <a:outerShdw blurRad="38100" dist="38100" dir="2700000" algn="tl">
                    <a:srgbClr val="000000"/>
                  </a:outerShdw>
                </a:effectLst>
                <a:latin typeface="Times New Roman" pitchFamily="18" charset="0"/>
              </a:rPr>
              <a:t>IV. MONEY AND POLITICS</a:t>
            </a:r>
          </a:p>
        </p:txBody>
      </p:sp>
      <p:sp>
        <p:nvSpPr>
          <p:cNvPr id="2" name="TextBox 1"/>
          <p:cNvSpPr txBox="1"/>
          <p:nvPr/>
        </p:nvSpPr>
        <p:spPr>
          <a:xfrm>
            <a:off x="152400" y="533400"/>
            <a:ext cx="8991600" cy="5786199"/>
          </a:xfrm>
          <a:prstGeom prst="rect">
            <a:avLst/>
          </a:prstGeom>
          <a:noFill/>
        </p:spPr>
        <p:txBody>
          <a:bodyPr wrap="square" rtlCol="0">
            <a:spAutoFit/>
          </a:bodyPr>
          <a:lstStyle/>
          <a:p>
            <a:pPr>
              <a:spcAft>
                <a:spcPts val="1200"/>
              </a:spcAft>
            </a:pPr>
            <a:r>
              <a:rPr lang="en-US" sz="3200" dirty="0" smtClean="0">
                <a:solidFill>
                  <a:schemeClr val="bg1"/>
                </a:solidFill>
                <a:latin typeface="Times New Roman" panose="02020603050405020304" pitchFamily="18" charset="0"/>
                <a:cs typeface="Times New Roman" panose="02020603050405020304" pitchFamily="18" charset="0"/>
              </a:rPr>
              <a:t>(4)</a:t>
            </a:r>
            <a:r>
              <a:rPr lang="en-US" sz="3200" i="1" dirty="0" smtClean="0">
                <a:solidFill>
                  <a:schemeClr val="bg1"/>
                </a:solidFill>
                <a:latin typeface="Times New Roman" panose="02020603050405020304" pitchFamily="18" charset="0"/>
                <a:cs typeface="Times New Roman" panose="02020603050405020304" pitchFamily="18" charset="0"/>
              </a:rPr>
              <a:t> A randomly-selected Citizens Assembly</a:t>
            </a:r>
          </a:p>
          <a:p>
            <a:pPr marL="1149350" indent="-457200">
              <a:spcAft>
                <a:spcPts val="600"/>
              </a:spcAft>
              <a:buFont typeface="Arial" panose="020B0604020202020204" pitchFamily="34" charset="0"/>
              <a:buChar char="•"/>
              <a:tabLst>
                <a:tab pos="1198563" algn="l"/>
              </a:tabLst>
            </a:pPr>
            <a:r>
              <a:rPr lang="en-US" sz="2800" dirty="0" smtClean="0">
                <a:solidFill>
                  <a:schemeClr val="bg1"/>
                </a:solidFill>
                <a:latin typeface="Times New Roman" panose="02020603050405020304" pitchFamily="18" charset="0"/>
                <a:cs typeface="Times New Roman" panose="02020603050405020304" pitchFamily="18" charset="0"/>
              </a:rPr>
              <a:t>Replace one elected legislative chamber with a chamber of randomly selected citizens (called a </a:t>
            </a:r>
            <a:r>
              <a:rPr lang="en-US" sz="2800" i="1" dirty="0" smtClean="0">
                <a:solidFill>
                  <a:schemeClr val="bg1"/>
                </a:solidFill>
                <a:latin typeface="Times New Roman" panose="02020603050405020304" pitchFamily="18" charset="0"/>
                <a:cs typeface="Times New Roman" panose="02020603050405020304" pitchFamily="18" charset="0"/>
              </a:rPr>
              <a:t>sortition legislature</a:t>
            </a:r>
            <a:r>
              <a:rPr lang="en-US" sz="2800" dirty="0" smtClean="0">
                <a:solidFill>
                  <a:schemeClr val="bg1"/>
                </a:solidFill>
                <a:latin typeface="Times New Roman" panose="02020603050405020304" pitchFamily="18" charset="0"/>
                <a:cs typeface="Times New Roman" panose="02020603050405020304" pitchFamily="18" charset="0"/>
              </a:rPr>
              <a:t>)</a:t>
            </a:r>
          </a:p>
          <a:p>
            <a:pPr marL="1149350" indent="-457200">
              <a:spcAft>
                <a:spcPts val="600"/>
              </a:spcAft>
              <a:buFont typeface="Arial" panose="020B0604020202020204" pitchFamily="34" charset="0"/>
              <a:buChar char="•"/>
              <a:tabLst>
                <a:tab pos="1198563" algn="l"/>
              </a:tabLst>
            </a:pPr>
            <a:r>
              <a:rPr lang="en-US" sz="2800" dirty="0" smtClean="0">
                <a:solidFill>
                  <a:schemeClr val="bg1"/>
                </a:solidFill>
                <a:latin typeface="Times New Roman" panose="02020603050405020304" pitchFamily="18" charset="0"/>
                <a:cs typeface="Times New Roman" panose="02020603050405020304" pitchFamily="18" charset="0"/>
              </a:rPr>
              <a:t>The sortition chamber has equal power to the elected chamber</a:t>
            </a:r>
          </a:p>
          <a:p>
            <a:pPr marL="1149350" indent="-457200">
              <a:spcAft>
                <a:spcPts val="600"/>
              </a:spcAft>
              <a:buFont typeface="Arial" panose="020B0604020202020204" pitchFamily="34" charset="0"/>
              <a:buChar char="•"/>
              <a:tabLst>
                <a:tab pos="1198563" algn="l"/>
              </a:tabLst>
            </a:pPr>
            <a:r>
              <a:rPr lang="en-US" sz="2800" dirty="0" smtClean="0">
                <a:solidFill>
                  <a:schemeClr val="bg1"/>
                </a:solidFill>
                <a:latin typeface="Times New Roman" panose="02020603050405020304" pitchFamily="18" charset="0"/>
                <a:cs typeface="Times New Roman" panose="02020603050405020304" pitchFamily="18" charset="0"/>
              </a:rPr>
              <a:t>Citizen legislators serve four years terms, with 25% being replaced each year</a:t>
            </a:r>
          </a:p>
          <a:p>
            <a:pPr marL="1149350" indent="-457200">
              <a:spcAft>
                <a:spcPts val="600"/>
              </a:spcAft>
              <a:buFont typeface="Arial" panose="020B0604020202020204" pitchFamily="34" charset="0"/>
              <a:buChar char="•"/>
              <a:tabLst>
                <a:tab pos="1198563" algn="l"/>
              </a:tabLst>
            </a:pPr>
            <a:r>
              <a:rPr lang="en-US" sz="2800" dirty="0" smtClean="0">
                <a:solidFill>
                  <a:schemeClr val="bg1"/>
                </a:solidFill>
                <a:latin typeface="Times New Roman" panose="02020603050405020304" pitchFamily="18" charset="0"/>
                <a:cs typeface="Times New Roman" panose="02020603050405020304" pitchFamily="18" charset="0"/>
              </a:rPr>
              <a:t>They are paid very well – e.g. twice the median income</a:t>
            </a:r>
          </a:p>
          <a:p>
            <a:pPr marL="1149350" indent="-457200">
              <a:spcAft>
                <a:spcPts val="600"/>
              </a:spcAft>
              <a:buFont typeface="Arial" panose="020B0604020202020204" pitchFamily="34" charset="0"/>
              <a:buChar char="•"/>
              <a:tabLst>
                <a:tab pos="1198563" algn="l"/>
              </a:tabLst>
            </a:pPr>
            <a:r>
              <a:rPr lang="en-US" sz="2800" dirty="0" smtClean="0">
                <a:solidFill>
                  <a:srgbClr val="FFFF00"/>
                </a:solidFill>
                <a:latin typeface="Times New Roman" panose="02020603050405020304" pitchFamily="18" charset="0"/>
                <a:cs typeface="Times New Roman" panose="02020603050405020304" pitchFamily="18" charset="0"/>
              </a:rPr>
              <a:t>Citizen legislators have a period of training and a strong professional support staff</a:t>
            </a:r>
          </a:p>
        </p:txBody>
      </p:sp>
    </p:spTree>
    <p:extLst>
      <p:ext uri="{BB962C8B-B14F-4D97-AF65-F5344CB8AC3E}">
        <p14:creationId xmlns:p14="http://schemas.microsoft.com/office/powerpoint/2010/main" val="11357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ext Box 3"/>
          <p:cNvSpPr txBox="1">
            <a:spLocks noChangeArrowheads="1"/>
          </p:cNvSpPr>
          <p:nvPr/>
        </p:nvSpPr>
        <p:spPr bwMode="auto">
          <a:xfrm>
            <a:off x="228600" y="533400"/>
            <a:ext cx="8686800" cy="5908675"/>
          </a:xfrm>
          <a:prstGeom prst="rect">
            <a:avLst/>
          </a:prstGeom>
          <a:noFill/>
          <a:ln w="76200">
            <a:noFill/>
            <a:miter lim="800000"/>
            <a:headEnd/>
            <a:tailEnd/>
          </a:ln>
          <a:effectLst/>
        </p:spPr>
        <p:txBody>
          <a:bodyPr lIns="182880" tIns="91440" rIns="182880" bIns="182880">
            <a:spAutoFit/>
          </a:bodyPr>
          <a:lstStyle/>
          <a:p>
            <a:pPr marL="342900" indent="-342900" algn="ctr">
              <a:spcAft>
                <a:spcPct val="50000"/>
              </a:spcAft>
              <a:defRPr/>
            </a:pPr>
            <a:r>
              <a:rPr lang="en-US" sz="3200" dirty="0">
                <a:solidFill>
                  <a:schemeClr val="bg1"/>
                </a:solidFill>
                <a:effectLst>
                  <a:outerShdw blurRad="38100" dist="38100" dir="2700000" algn="tl">
                    <a:srgbClr val="808080"/>
                  </a:outerShdw>
                </a:effectLst>
                <a:latin typeface="Times New Roman" pitchFamily="18" charset="0"/>
              </a:rPr>
              <a:t>WHY DO PEOPLE BOTHER TO VOTE?</a:t>
            </a:r>
          </a:p>
          <a:p>
            <a:pPr marL="342900" indent="-342900">
              <a:spcAft>
                <a:spcPct val="50000"/>
              </a:spcAft>
              <a:defRPr/>
            </a:pPr>
            <a:r>
              <a:rPr lang="en-US" sz="2800" dirty="0">
                <a:solidFill>
                  <a:schemeClr val="bg1"/>
                </a:solidFill>
                <a:latin typeface="Times New Roman" pitchFamily="18" charset="0"/>
              </a:rPr>
              <a:t>The problem: </a:t>
            </a:r>
          </a:p>
          <a:p>
            <a:pPr marL="512763" indent="-284163">
              <a:spcAft>
                <a:spcPct val="50000"/>
              </a:spcAft>
              <a:buFontTx/>
              <a:buAutoNum type="arabicPeriod"/>
              <a:defRPr/>
            </a:pPr>
            <a:r>
              <a:rPr lang="en-US" sz="2400" dirty="0">
                <a:solidFill>
                  <a:schemeClr val="bg1"/>
                </a:solidFill>
                <a:latin typeface="Times New Roman" pitchFamily="18" charset="0"/>
              </a:rPr>
              <a:t>In a large election, one vote never makes a difference.</a:t>
            </a:r>
          </a:p>
          <a:p>
            <a:pPr marL="512763" indent="-284163">
              <a:spcAft>
                <a:spcPct val="50000"/>
              </a:spcAft>
              <a:buFontTx/>
              <a:buAutoNum type="arabicPeriod"/>
              <a:defRPr/>
            </a:pPr>
            <a:r>
              <a:rPr lang="en-US" sz="2400" dirty="0">
                <a:solidFill>
                  <a:schemeClr val="bg1"/>
                </a:solidFill>
                <a:latin typeface="Times New Roman" pitchFamily="18" charset="0"/>
              </a:rPr>
              <a:t>There are some costs attached to voting: getting information about candidates and parties, voter registration procedures, getting to the polls, waiting in line.</a:t>
            </a:r>
          </a:p>
          <a:p>
            <a:pPr marL="512763" indent="-284163">
              <a:spcAft>
                <a:spcPct val="50000"/>
              </a:spcAft>
              <a:buFontTx/>
              <a:buAutoNum type="arabicPeriod"/>
              <a:defRPr/>
            </a:pPr>
            <a:r>
              <a:rPr lang="en-US" sz="2400" dirty="0">
                <a:solidFill>
                  <a:schemeClr val="bg1"/>
                </a:solidFill>
                <a:latin typeface="Times New Roman" pitchFamily="18" charset="0"/>
              </a:rPr>
              <a:t>Since there is zero chance that there is any benefit from your individual act of voting (since one vote never decides an election), and since there are real costs to voting, why bother voting?</a:t>
            </a:r>
          </a:p>
          <a:p>
            <a:pPr marL="512763" indent="-284163">
              <a:spcAft>
                <a:spcPct val="50000"/>
              </a:spcAft>
              <a:buFontTx/>
              <a:buAutoNum type="arabicPeriod"/>
              <a:defRPr/>
            </a:pPr>
            <a:r>
              <a:rPr lang="en-US" sz="2400" dirty="0">
                <a:solidFill>
                  <a:srgbClr val="FFFF00"/>
                </a:solidFill>
                <a:latin typeface="Times New Roman" pitchFamily="18" charset="0"/>
              </a:rPr>
              <a:t>But if most people think this way, few people vote and democracy is weakened. Another prisoner’s dilemma!</a:t>
            </a:r>
            <a:endParaRPr lang="en-US" sz="2400" i="1" dirty="0">
              <a:solidFill>
                <a:srgbClr val="FFFF00"/>
              </a:solidFill>
              <a:latin typeface="Times New Roman" pitchFamily="18" charset="0"/>
            </a:endParaRPr>
          </a:p>
        </p:txBody>
      </p:sp>
      <p:sp>
        <p:nvSpPr>
          <p:cNvPr id="3" name="Text Box 5"/>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 Voting &amp; Apathy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ext Box 3"/>
          <p:cNvSpPr txBox="1">
            <a:spLocks noChangeArrowheads="1"/>
          </p:cNvSpPr>
          <p:nvPr/>
        </p:nvSpPr>
        <p:spPr bwMode="auto">
          <a:xfrm>
            <a:off x="228600" y="838200"/>
            <a:ext cx="8686800" cy="4401205"/>
          </a:xfrm>
          <a:prstGeom prst="rect">
            <a:avLst/>
          </a:prstGeom>
          <a:noFill/>
          <a:ln w="76200">
            <a:noFill/>
            <a:miter lim="800000"/>
            <a:headEnd/>
            <a:tailEnd/>
          </a:ln>
          <a:effectLst/>
        </p:spPr>
        <p:txBody>
          <a:bodyPr lIns="182880" tIns="182880" rIns="182880" bIns="274320">
            <a:spAutoFit/>
          </a:bodyPr>
          <a:lstStyle/>
          <a:p>
            <a:pPr marL="342900" marR="0" lvl="0" indent="-342900" algn="ctr" defTabSz="914400" rtl="0" eaLnBrk="1" fontAlgn="base" latinLnBrk="0" hangingPunct="1">
              <a:lnSpc>
                <a:spcPct val="100000"/>
              </a:lnSpc>
              <a:spcBef>
                <a:spcPct val="0"/>
              </a:spcBef>
              <a:spcAft>
                <a:spcPct val="50000"/>
              </a:spcAft>
              <a:buClrTx/>
              <a:buSzTx/>
              <a:buFontTx/>
              <a:buNone/>
              <a:tabLst/>
              <a:defRPr/>
            </a:pPr>
            <a:endParaRPr kumimoji="0" lang="en-US" sz="3600" b="1" i="0" u="none" strike="noStrike" kern="1200" cap="none" spc="0" normalizeH="0" baseline="0" noProof="0" dirty="0" smtClean="0">
              <a:ln>
                <a:noFill/>
              </a:ln>
              <a:solidFill>
                <a:srgbClr val="FFFFFF"/>
              </a:solidFill>
              <a:effectLst>
                <a:outerShdw blurRad="38100" dist="38100" dir="2700000" algn="tl">
                  <a:srgbClr val="808080"/>
                </a:outerShdw>
              </a:effectLst>
              <a:uLnTx/>
              <a:uFillTx/>
              <a:latin typeface="Times New Roman" pitchFamily="18" charset="0"/>
              <a:ea typeface="+mn-ea"/>
              <a:cs typeface="+mn-cs"/>
            </a:endParaRPr>
          </a:p>
          <a:p>
            <a:pPr marL="342900" marR="0" lvl="0" indent="-342900" algn="ctr" defTabSz="914400" rtl="0" eaLnBrk="1" fontAlgn="base" latinLnBrk="0" hangingPunct="1">
              <a:lnSpc>
                <a:spcPct val="100000"/>
              </a:lnSpc>
              <a:spcBef>
                <a:spcPct val="0"/>
              </a:spcBef>
              <a:spcAft>
                <a:spcPct val="50000"/>
              </a:spcAft>
              <a:buClrTx/>
              <a:buSzTx/>
              <a:buFontTx/>
              <a:buNone/>
              <a:tabLst/>
              <a:defRPr/>
            </a:pPr>
            <a:r>
              <a:rPr kumimoji="0" lang="en-US" sz="6000" b="1" i="0" u="none" strike="noStrike" kern="1200" cap="none" spc="0" normalizeH="0" baseline="0" noProof="0" dirty="0" smtClean="0">
                <a:ln>
                  <a:noFill/>
                </a:ln>
                <a:solidFill>
                  <a:srgbClr val="FFFFFF"/>
                </a:solidFill>
                <a:effectLst>
                  <a:outerShdw blurRad="38100" dist="38100" dir="2700000" algn="tl">
                    <a:srgbClr val="808080"/>
                  </a:outerShdw>
                </a:effectLst>
                <a:uLnTx/>
                <a:uFillTx/>
                <a:latin typeface="Times New Roman" pitchFamily="18" charset="0"/>
                <a:ea typeface="+mn-ea"/>
                <a:cs typeface="+mn-cs"/>
              </a:rPr>
              <a:t>So: </a:t>
            </a:r>
          </a:p>
          <a:p>
            <a:pPr marL="342900" marR="0" lvl="0" indent="-342900" algn="ctr" defTabSz="914400" rtl="0" eaLnBrk="1" fontAlgn="base" latinLnBrk="0" hangingPunct="1">
              <a:lnSpc>
                <a:spcPct val="100000"/>
              </a:lnSpc>
              <a:spcBef>
                <a:spcPct val="0"/>
              </a:spcBef>
              <a:spcAft>
                <a:spcPct val="50000"/>
              </a:spcAft>
              <a:buClrTx/>
              <a:buSzTx/>
              <a:buFontTx/>
              <a:buNone/>
              <a:tabLst/>
              <a:defRPr/>
            </a:pPr>
            <a:r>
              <a:rPr kumimoji="0" lang="en-US" sz="6000" b="1" i="0" u="none" strike="noStrike" kern="1200" cap="none" spc="0" normalizeH="0" baseline="0" noProof="0" dirty="0" smtClean="0">
                <a:ln>
                  <a:noFill/>
                </a:ln>
                <a:solidFill>
                  <a:srgbClr val="FFFFFF"/>
                </a:solidFill>
                <a:effectLst>
                  <a:outerShdw blurRad="38100" dist="38100" dir="2700000" algn="tl">
                    <a:srgbClr val="808080"/>
                  </a:outerShdw>
                </a:effectLst>
                <a:uLnTx/>
                <a:uFillTx/>
                <a:latin typeface="Times New Roman" pitchFamily="18" charset="0"/>
                <a:ea typeface="+mn-ea"/>
                <a:cs typeface="+mn-cs"/>
              </a:rPr>
              <a:t>Why do people vote?</a:t>
            </a:r>
            <a:endParaRPr kumimoji="0" lang="en-US" sz="6000" b="1" i="0" u="none" strike="noStrike" kern="1200" cap="none" spc="0" normalizeH="0" baseline="0" noProof="0" dirty="0">
              <a:ln>
                <a:noFill/>
              </a:ln>
              <a:solidFill>
                <a:srgbClr val="FFFFFF"/>
              </a:solidFill>
              <a:effectLst>
                <a:outerShdw blurRad="38100" dist="38100" dir="2700000" algn="tl">
                  <a:srgbClr val="808080"/>
                </a:outerShdw>
              </a:effectLst>
              <a:uLnTx/>
              <a:uFillTx/>
              <a:latin typeface="Times New Roman" pitchFamily="18" charset="0"/>
              <a:ea typeface="+mn-ea"/>
              <a:cs typeface="+mn-cs"/>
            </a:endParaRPr>
          </a:p>
          <a:p>
            <a:pPr marL="342900" marR="0" lvl="0" indent="-342900" algn="ctr" defTabSz="914400" rtl="0" eaLnBrk="1" fontAlgn="base" latinLnBrk="0" hangingPunct="1">
              <a:lnSpc>
                <a:spcPct val="100000"/>
              </a:lnSpc>
              <a:spcBef>
                <a:spcPct val="0"/>
              </a:spcBef>
              <a:spcAft>
                <a:spcPct val="50000"/>
              </a:spcAft>
              <a:buClrTx/>
              <a:buSzTx/>
              <a:buFontTx/>
              <a:buNone/>
              <a:tabLst/>
              <a:defRPr/>
            </a:pPr>
            <a:endParaRPr kumimoji="0" lang="en-US" sz="2200" b="0" i="1" u="none" strike="noStrike" kern="1200" cap="none" spc="0" normalizeH="0" baseline="0" noProof="0" dirty="0">
              <a:ln>
                <a:noFill/>
              </a:ln>
              <a:solidFill>
                <a:srgbClr val="000000"/>
              </a:solidFill>
              <a:effectLst>
                <a:outerShdw blurRad="38100" dist="38100" dir="2700000" algn="tl">
                  <a:srgbClr val="808080"/>
                </a:outerShdw>
              </a:effectLst>
              <a:uLnTx/>
              <a:uFillTx/>
              <a:latin typeface="Times New Roman" pitchFamily="18" charset="0"/>
              <a:ea typeface="+mn-ea"/>
              <a:cs typeface="+mn-cs"/>
            </a:endParaRPr>
          </a:p>
        </p:txBody>
      </p:sp>
      <p:sp>
        <p:nvSpPr>
          <p:cNvPr id="3" name="Text Box 5"/>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sz="14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Times New Roman" pitchFamily="18" charset="0"/>
                <a:ea typeface="+mn-ea"/>
                <a:cs typeface="+mn-cs"/>
              </a:rPr>
              <a:t>I. Voting &amp; Apathy</a:t>
            </a:r>
          </a:p>
        </p:txBody>
      </p:sp>
    </p:spTree>
    <p:extLst>
      <p:ext uri="{BB962C8B-B14F-4D97-AF65-F5344CB8AC3E}">
        <p14:creationId xmlns:p14="http://schemas.microsoft.com/office/powerpoint/2010/main" val="1001451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ext Box 3"/>
          <p:cNvSpPr txBox="1">
            <a:spLocks noChangeArrowheads="1"/>
          </p:cNvSpPr>
          <p:nvPr/>
        </p:nvSpPr>
        <p:spPr bwMode="auto">
          <a:xfrm>
            <a:off x="228600" y="838200"/>
            <a:ext cx="8686800" cy="4000500"/>
          </a:xfrm>
          <a:prstGeom prst="rect">
            <a:avLst/>
          </a:prstGeom>
          <a:noFill/>
          <a:ln w="76200">
            <a:noFill/>
            <a:miter lim="800000"/>
            <a:headEnd/>
            <a:tailEnd/>
          </a:ln>
          <a:effectLst/>
        </p:spPr>
        <p:txBody>
          <a:bodyPr lIns="182880" tIns="182880" rIns="182880" bIns="274320">
            <a:spAutoFit/>
          </a:bodyPr>
          <a:lstStyle/>
          <a:p>
            <a:pPr marL="342900" indent="-342900" algn="ctr">
              <a:spcAft>
                <a:spcPct val="50000"/>
              </a:spcAft>
              <a:defRPr/>
            </a:pPr>
            <a:r>
              <a:rPr lang="en-US" sz="3600" b="1" dirty="0">
                <a:solidFill>
                  <a:schemeClr val="bg1"/>
                </a:solidFill>
                <a:effectLst>
                  <a:outerShdw blurRad="38100" dist="38100" dir="2700000" algn="tl">
                    <a:srgbClr val="808080"/>
                  </a:outerShdw>
                </a:effectLst>
                <a:latin typeface="Times New Roman" pitchFamily="18" charset="0"/>
              </a:rPr>
              <a:t>Answer</a:t>
            </a:r>
          </a:p>
          <a:p>
            <a:pPr marL="173038" indent="-173038">
              <a:spcAft>
                <a:spcPct val="50000"/>
              </a:spcAft>
              <a:defRPr/>
            </a:pPr>
            <a:r>
              <a:rPr lang="en-US" sz="2400" b="1" i="1" dirty="0">
                <a:effectLst>
                  <a:outerShdw blurRad="38100" dist="38100" dir="2700000" algn="tl">
                    <a:srgbClr val="808080"/>
                  </a:outerShdw>
                </a:effectLst>
                <a:latin typeface="Times New Roman" pitchFamily="18" charset="0"/>
              </a:rPr>
              <a:t>	</a:t>
            </a:r>
            <a:r>
              <a:rPr lang="en-US" sz="2800" b="1" i="1" dirty="0">
                <a:latin typeface="Times New Roman" pitchFamily="18" charset="0"/>
              </a:rPr>
              <a:t>It </a:t>
            </a:r>
            <a:r>
              <a:rPr lang="en-US" sz="2800" dirty="0">
                <a:latin typeface="Times New Roman" pitchFamily="18" charset="0"/>
              </a:rPr>
              <a:t>only makes sense to vote if you do not make the decision on the basis of simple cost-benefit calculation. People vote mainly because they see it as a civic obligation and they believe it is wrong to be a free rider on other people’s efforts.</a:t>
            </a:r>
          </a:p>
          <a:p>
            <a:pPr marL="342900" indent="-342900" algn="ctr">
              <a:spcAft>
                <a:spcPct val="50000"/>
              </a:spcAft>
              <a:defRPr/>
            </a:pPr>
            <a:endParaRPr lang="en-US" sz="2200" i="1" dirty="0">
              <a:effectLst>
                <a:outerShdw blurRad="38100" dist="38100" dir="2700000" algn="tl">
                  <a:srgbClr val="808080"/>
                </a:outerShdw>
              </a:effectLst>
              <a:latin typeface="Times New Roman" pitchFamily="18" charset="0"/>
            </a:endParaRPr>
          </a:p>
        </p:txBody>
      </p:sp>
      <p:sp>
        <p:nvSpPr>
          <p:cNvPr id="3" name="Text Box 5"/>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 Voting &amp; Apathy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ext Box 3"/>
          <p:cNvSpPr txBox="1">
            <a:spLocks noChangeArrowheads="1"/>
          </p:cNvSpPr>
          <p:nvPr/>
        </p:nvSpPr>
        <p:spPr bwMode="auto">
          <a:xfrm>
            <a:off x="228600" y="838200"/>
            <a:ext cx="8686800" cy="5524500"/>
          </a:xfrm>
          <a:prstGeom prst="rect">
            <a:avLst/>
          </a:prstGeom>
          <a:noFill/>
          <a:ln w="76200">
            <a:noFill/>
            <a:miter lim="800000"/>
            <a:headEnd/>
            <a:tailEnd/>
          </a:ln>
          <a:effectLst/>
        </p:spPr>
        <p:txBody>
          <a:bodyPr lIns="182880" tIns="182880" rIns="182880" bIns="274320">
            <a:spAutoFit/>
          </a:bodyPr>
          <a:lstStyle/>
          <a:p>
            <a:pPr marL="342900" indent="-342900" algn="ctr">
              <a:spcAft>
                <a:spcPct val="50000"/>
              </a:spcAft>
              <a:defRPr/>
            </a:pPr>
            <a:r>
              <a:rPr lang="en-US" sz="3600" b="1" dirty="0">
                <a:solidFill>
                  <a:schemeClr val="bg1"/>
                </a:solidFill>
                <a:effectLst>
                  <a:outerShdw blurRad="38100" dist="38100" dir="2700000" algn="tl">
                    <a:srgbClr val="808080"/>
                  </a:outerShdw>
                </a:effectLst>
                <a:latin typeface="Times New Roman" pitchFamily="18" charset="0"/>
              </a:rPr>
              <a:t>Answer</a:t>
            </a:r>
          </a:p>
          <a:p>
            <a:pPr marL="173038" indent="-173038">
              <a:spcAft>
                <a:spcPct val="50000"/>
              </a:spcAft>
              <a:defRPr/>
            </a:pPr>
            <a:r>
              <a:rPr lang="en-US" sz="2400" b="1" dirty="0">
                <a:solidFill>
                  <a:schemeClr val="bg1"/>
                </a:solidFill>
                <a:effectLst>
                  <a:outerShdw blurRad="38100" dist="38100" dir="2700000" algn="tl">
                    <a:srgbClr val="808080"/>
                  </a:outerShdw>
                </a:effectLst>
                <a:latin typeface="Times New Roman" pitchFamily="18" charset="0"/>
              </a:rPr>
              <a:t>	</a:t>
            </a:r>
            <a:r>
              <a:rPr lang="en-US" sz="2800" dirty="0">
                <a:solidFill>
                  <a:schemeClr val="bg1"/>
                </a:solidFill>
                <a:effectLst>
                  <a:outerShdw blurRad="38100" dist="38100" dir="2700000" algn="tl">
                    <a:srgbClr val="808080"/>
                  </a:outerShdw>
                </a:effectLst>
                <a:latin typeface="Times New Roman" pitchFamily="18" charset="0"/>
              </a:rPr>
              <a:t>It only makes sense to vote if you do not make the decision entirely on the basis of a simple cost-benefit calculation. </a:t>
            </a:r>
            <a:r>
              <a:rPr lang="en-US" sz="2800" i="1" dirty="0">
                <a:solidFill>
                  <a:schemeClr val="bg1"/>
                </a:solidFill>
                <a:effectLst>
                  <a:outerShdw blurRad="38100" dist="38100" dir="2700000" algn="tl">
                    <a:srgbClr val="808080"/>
                  </a:outerShdw>
                </a:effectLst>
                <a:latin typeface="Times New Roman" pitchFamily="18" charset="0"/>
              </a:rPr>
              <a:t>People vote mainly because they see it as a civic obligation and they believe it is wrong to be a free rider on other people’s efforts.</a:t>
            </a:r>
          </a:p>
          <a:p>
            <a:pPr marL="342900" indent="-342900" algn="ctr">
              <a:spcAft>
                <a:spcPct val="50000"/>
              </a:spcAft>
              <a:defRPr/>
            </a:pPr>
            <a:endParaRPr lang="en-US" sz="2200" i="1" dirty="0">
              <a:solidFill>
                <a:schemeClr val="bg1"/>
              </a:solidFill>
              <a:effectLst>
                <a:outerShdw blurRad="38100" dist="38100" dir="2700000" algn="tl">
                  <a:srgbClr val="808080"/>
                </a:outerShdw>
              </a:effectLst>
              <a:latin typeface="Times New Roman" pitchFamily="18" charset="0"/>
            </a:endParaRPr>
          </a:p>
          <a:p>
            <a:pPr marL="342900" indent="-342900" algn="ctr">
              <a:spcAft>
                <a:spcPct val="50000"/>
              </a:spcAft>
              <a:defRPr/>
            </a:pPr>
            <a:endParaRPr lang="en-US" sz="2200" i="1" dirty="0">
              <a:solidFill>
                <a:schemeClr val="bg1"/>
              </a:solidFill>
              <a:effectLst>
                <a:outerShdw blurRad="38100" dist="38100" dir="2700000" algn="tl">
                  <a:srgbClr val="808080"/>
                </a:outerShdw>
              </a:effectLst>
              <a:latin typeface="Times New Roman" pitchFamily="18" charset="0"/>
            </a:endParaRPr>
          </a:p>
          <a:p>
            <a:pPr marL="342900" indent="-342900" algn="ctr">
              <a:spcAft>
                <a:spcPct val="50000"/>
              </a:spcAft>
              <a:defRPr/>
            </a:pPr>
            <a:endParaRPr lang="en-US" sz="2200" i="1" dirty="0">
              <a:solidFill>
                <a:schemeClr val="bg1"/>
              </a:solidFill>
              <a:effectLst>
                <a:outerShdw blurRad="38100" dist="38100" dir="2700000" algn="tl">
                  <a:srgbClr val="808080"/>
                </a:outerShdw>
              </a:effectLst>
              <a:latin typeface="Times New Roman" pitchFamily="18" charset="0"/>
            </a:endParaRPr>
          </a:p>
          <a:p>
            <a:pPr marL="342900" indent="-342900" algn="ctr">
              <a:spcAft>
                <a:spcPct val="50000"/>
              </a:spcAft>
              <a:defRPr/>
            </a:pPr>
            <a:endParaRPr lang="en-US" sz="2200" i="1" dirty="0">
              <a:solidFill>
                <a:schemeClr val="bg1"/>
              </a:solidFill>
              <a:effectLst>
                <a:outerShdw blurRad="38100" dist="38100" dir="2700000" algn="tl">
                  <a:srgbClr val="808080"/>
                </a:outerShdw>
              </a:effectLst>
              <a:latin typeface="Times New Roman" pitchFamily="18" charset="0"/>
            </a:endParaRPr>
          </a:p>
        </p:txBody>
      </p:sp>
      <p:sp>
        <p:nvSpPr>
          <p:cNvPr id="3" name="Text Box 5"/>
          <p:cNvSpPr txBox="1">
            <a:spLocks noChangeArrowheads="1"/>
          </p:cNvSpPr>
          <p:nvPr/>
        </p:nvSpPr>
        <p:spPr bwMode="auto">
          <a:xfrm>
            <a:off x="0" y="0"/>
            <a:ext cx="2590800" cy="304800"/>
          </a:xfrm>
          <a:prstGeom prst="rect">
            <a:avLst/>
          </a:prstGeom>
          <a:noFill/>
          <a:ln w="9525">
            <a:noFill/>
            <a:miter lim="800000"/>
            <a:headEnd/>
            <a:tailEnd/>
          </a:ln>
          <a:effectLst/>
        </p:spPr>
        <p:txBody>
          <a:bodyPr>
            <a:spAutoFit/>
          </a:bodyPr>
          <a:lstStyle/>
          <a:p>
            <a:pPr>
              <a:spcBef>
                <a:spcPct val="50000"/>
              </a:spcBef>
              <a:defRPr/>
            </a:pPr>
            <a:r>
              <a:rPr lang="en-US" sz="1400" dirty="0">
                <a:solidFill>
                  <a:schemeClr val="bg1"/>
                </a:solidFill>
                <a:effectLst>
                  <a:outerShdw blurRad="38100" dist="38100" dir="2700000" algn="tl">
                    <a:srgbClr val="000000"/>
                  </a:outerShdw>
                </a:effectLst>
                <a:latin typeface="Times New Roman" pitchFamily="18" charset="0"/>
              </a:rPr>
              <a:t>I. Voting &amp; Apathy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2353</TotalTime>
  <Words>4021</Words>
  <Application>Microsoft Office PowerPoint</Application>
  <PresentationFormat>On-screen Show (4:3)</PresentationFormat>
  <Paragraphs>442</Paragraphs>
  <Slides>59</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4" baseType="lpstr">
      <vt:lpstr>Arial</vt:lpstr>
      <vt:lpstr>Calibri</vt:lpstr>
      <vt:lpstr>Times New Roman</vt:lpstr>
      <vt:lpstr>Default Design</vt:lpstr>
      <vt:lpstr>Microsoft Excel Chart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 of Wisc-Madison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Wright</dc:creator>
  <cp:lastModifiedBy>Erik Wright</cp:lastModifiedBy>
  <cp:revision>56</cp:revision>
  <cp:lastPrinted>2014-11-18T18:06:31Z</cp:lastPrinted>
  <dcterms:created xsi:type="dcterms:W3CDTF">2004-09-25T14:54:02Z</dcterms:created>
  <dcterms:modified xsi:type="dcterms:W3CDTF">2017-04-13T15:04:39Z</dcterms:modified>
</cp:coreProperties>
</file>